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306" r:id="rId14"/>
    <p:sldId id="307" r:id="rId15"/>
    <p:sldId id="305" r:id="rId16"/>
    <p:sldId id="308" r:id="rId17"/>
    <p:sldId id="268" r:id="rId18"/>
    <p:sldId id="269" r:id="rId19"/>
    <p:sldId id="272" r:id="rId20"/>
    <p:sldId id="273" r:id="rId21"/>
    <p:sldId id="274" r:id="rId22"/>
    <p:sldId id="275" r:id="rId23"/>
    <p:sldId id="277" r:id="rId24"/>
    <p:sldId id="278" r:id="rId25"/>
    <p:sldId id="309" r:id="rId26"/>
    <p:sldId id="279" r:id="rId27"/>
    <p:sldId id="287" r:id="rId28"/>
    <p:sldId id="280" r:id="rId29"/>
    <p:sldId id="281" r:id="rId30"/>
    <p:sldId id="282" r:id="rId31"/>
    <p:sldId id="283" r:id="rId32"/>
    <p:sldId id="284" r:id="rId33"/>
    <p:sldId id="285" r:id="rId34"/>
    <p:sldId id="276" r:id="rId35"/>
    <p:sldId id="286" r:id="rId36"/>
    <p:sldId id="288" r:id="rId37"/>
    <p:sldId id="289" r:id="rId38"/>
    <p:sldId id="290" r:id="rId39"/>
    <p:sldId id="291" r:id="rId40"/>
    <p:sldId id="292" r:id="rId41"/>
    <p:sldId id="293" r:id="rId42"/>
    <p:sldId id="294" r:id="rId43"/>
    <p:sldId id="304" r:id="rId44"/>
    <p:sldId id="295" r:id="rId45"/>
    <p:sldId id="296" r:id="rId46"/>
    <p:sldId id="297" r:id="rId47"/>
    <p:sldId id="298" r:id="rId48"/>
    <p:sldId id="299" r:id="rId49"/>
    <p:sldId id="300" r:id="rId50"/>
    <p:sldId id="301" r:id="rId51"/>
    <p:sldId id="302" r:id="rId52"/>
    <p:sldId id="303"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2929FC60-48F3-4CEE-A2AC-7C77D7CAB845}" type="datetimeFigureOut">
              <a:rPr lang="en-IN" smtClean="0"/>
              <a:t>29-07-2024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6B8D9AB-767D-4516-86A9-62397FB6BC0B}" type="slidenum">
              <a:rPr lang="en-IN" smtClean="0"/>
              <a:t>‹#›</a:t>
            </a:fld>
            <a:endParaRPr lang="en-IN"/>
          </a:p>
        </p:txBody>
      </p:sp>
    </p:spTree>
    <p:extLst>
      <p:ext uri="{BB962C8B-B14F-4D97-AF65-F5344CB8AC3E}">
        <p14:creationId xmlns:p14="http://schemas.microsoft.com/office/powerpoint/2010/main" val="640128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929FC60-48F3-4CEE-A2AC-7C77D7CAB845}" type="datetimeFigureOut">
              <a:rPr lang="en-IN" smtClean="0"/>
              <a:t>29-07-2024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6B8D9AB-767D-4516-86A9-62397FB6BC0B}" type="slidenum">
              <a:rPr lang="en-IN" smtClean="0"/>
              <a:t>‹#›</a:t>
            </a:fld>
            <a:endParaRPr lang="en-IN"/>
          </a:p>
        </p:txBody>
      </p:sp>
    </p:spTree>
    <p:extLst>
      <p:ext uri="{BB962C8B-B14F-4D97-AF65-F5344CB8AC3E}">
        <p14:creationId xmlns:p14="http://schemas.microsoft.com/office/powerpoint/2010/main" val="3957475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929FC60-48F3-4CEE-A2AC-7C77D7CAB845}" type="datetimeFigureOut">
              <a:rPr lang="en-IN" smtClean="0"/>
              <a:t>29-07-2024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6B8D9AB-767D-4516-86A9-62397FB6BC0B}" type="slidenum">
              <a:rPr lang="en-IN" smtClean="0"/>
              <a:t>‹#›</a:t>
            </a:fld>
            <a:endParaRPr lang="en-IN"/>
          </a:p>
        </p:txBody>
      </p:sp>
    </p:spTree>
    <p:extLst>
      <p:ext uri="{BB962C8B-B14F-4D97-AF65-F5344CB8AC3E}">
        <p14:creationId xmlns:p14="http://schemas.microsoft.com/office/powerpoint/2010/main" val="915484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929FC60-48F3-4CEE-A2AC-7C77D7CAB845}" type="datetimeFigureOut">
              <a:rPr lang="en-IN" smtClean="0"/>
              <a:t>29-07-2024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6B8D9AB-767D-4516-86A9-62397FB6BC0B}" type="slidenum">
              <a:rPr lang="en-IN" smtClean="0"/>
              <a:t>‹#›</a:t>
            </a:fld>
            <a:endParaRPr lang="en-IN"/>
          </a:p>
        </p:txBody>
      </p:sp>
    </p:spTree>
    <p:extLst>
      <p:ext uri="{BB962C8B-B14F-4D97-AF65-F5344CB8AC3E}">
        <p14:creationId xmlns:p14="http://schemas.microsoft.com/office/powerpoint/2010/main" val="473559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29FC60-48F3-4CEE-A2AC-7C77D7CAB845}" type="datetimeFigureOut">
              <a:rPr lang="en-IN" smtClean="0"/>
              <a:t>29-07-2024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6B8D9AB-767D-4516-86A9-62397FB6BC0B}" type="slidenum">
              <a:rPr lang="en-IN" smtClean="0"/>
              <a:t>‹#›</a:t>
            </a:fld>
            <a:endParaRPr lang="en-IN"/>
          </a:p>
        </p:txBody>
      </p:sp>
    </p:spTree>
    <p:extLst>
      <p:ext uri="{BB962C8B-B14F-4D97-AF65-F5344CB8AC3E}">
        <p14:creationId xmlns:p14="http://schemas.microsoft.com/office/powerpoint/2010/main" val="1110519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2929FC60-48F3-4CEE-A2AC-7C77D7CAB845}" type="datetimeFigureOut">
              <a:rPr lang="en-IN" smtClean="0"/>
              <a:t>29-07-2024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6B8D9AB-767D-4516-86A9-62397FB6BC0B}" type="slidenum">
              <a:rPr lang="en-IN" smtClean="0"/>
              <a:t>‹#›</a:t>
            </a:fld>
            <a:endParaRPr lang="en-IN"/>
          </a:p>
        </p:txBody>
      </p:sp>
    </p:spTree>
    <p:extLst>
      <p:ext uri="{BB962C8B-B14F-4D97-AF65-F5344CB8AC3E}">
        <p14:creationId xmlns:p14="http://schemas.microsoft.com/office/powerpoint/2010/main" val="414016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2929FC60-48F3-4CEE-A2AC-7C77D7CAB845}" type="datetimeFigureOut">
              <a:rPr lang="en-IN" smtClean="0"/>
              <a:t>29-07-2024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6B8D9AB-767D-4516-86A9-62397FB6BC0B}" type="slidenum">
              <a:rPr lang="en-IN" smtClean="0"/>
              <a:t>‹#›</a:t>
            </a:fld>
            <a:endParaRPr lang="en-IN"/>
          </a:p>
        </p:txBody>
      </p:sp>
    </p:spTree>
    <p:extLst>
      <p:ext uri="{BB962C8B-B14F-4D97-AF65-F5344CB8AC3E}">
        <p14:creationId xmlns:p14="http://schemas.microsoft.com/office/powerpoint/2010/main" val="1797402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2929FC60-48F3-4CEE-A2AC-7C77D7CAB845}" type="datetimeFigureOut">
              <a:rPr lang="en-IN" smtClean="0"/>
              <a:t>29-07-2024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6B8D9AB-767D-4516-86A9-62397FB6BC0B}" type="slidenum">
              <a:rPr lang="en-IN" smtClean="0"/>
              <a:t>‹#›</a:t>
            </a:fld>
            <a:endParaRPr lang="en-IN"/>
          </a:p>
        </p:txBody>
      </p:sp>
    </p:spTree>
    <p:extLst>
      <p:ext uri="{BB962C8B-B14F-4D97-AF65-F5344CB8AC3E}">
        <p14:creationId xmlns:p14="http://schemas.microsoft.com/office/powerpoint/2010/main" val="3681339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9FC60-48F3-4CEE-A2AC-7C77D7CAB845}" type="datetimeFigureOut">
              <a:rPr lang="en-IN" smtClean="0"/>
              <a:t>29-07-2024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6B8D9AB-767D-4516-86A9-62397FB6BC0B}" type="slidenum">
              <a:rPr lang="en-IN" smtClean="0"/>
              <a:t>‹#›</a:t>
            </a:fld>
            <a:endParaRPr lang="en-IN"/>
          </a:p>
        </p:txBody>
      </p:sp>
    </p:spTree>
    <p:extLst>
      <p:ext uri="{BB962C8B-B14F-4D97-AF65-F5344CB8AC3E}">
        <p14:creationId xmlns:p14="http://schemas.microsoft.com/office/powerpoint/2010/main" val="3197370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9FC60-48F3-4CEE-A2AC-7C77D7CAB845}" type="datetimeFigureOut">
              <a:rPr lang="en-IN" smtClean="0"/>
              <a:t>29-07-2024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6B8D9AB-767D-4516-86A9-62397FB6BC0B}" type="slidenum">
              <a:rPr lang="en-IN" smtClean="0"/>
              <a:t>‹#›</a:t>
            </a:fld>
            <a:endParaRPr lang="en-IN"/>
          </a:p>
        </p:txBody>
      </p:sp>
    </p:spTree>
    <p:extLst>
      <p:ext uri="{BB962C8B-B14F-4D97-AF65-F5344CB8AC3E}">
        <p14:creationId xmlns:p14="http://schemas.microsoft.com/office/powerpoint/2010/main" val="1962631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9FC60-48F3-4CEE-A2AC-7C77D7CAB845}" type="datetimeFigureOut">
              <a:rPr lang="en-IN" smtClean="0"/>
              <a:t>29-07-2024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6B8D9AB-767D-4516-86A9-62397FB6BC0B}" type="slidenum">
              <a:rPr lang="en-IN" smtClean="0"/>
              <a:t>‹#›</a:t>
            </a:fld>
            <a:endParaRPr lang="en-IN"/>
          </a:p>
        </p:txBody>
      </p:sp>
    </p:spTree>
    <p:extLst>
      <p:ext uri="{BB962C8B-B14F-4D97-AF65-F5344CB8AC3E}">
        <p14:creationId xmlns:p14="http://schemas.microsoft.com/office/powerpoint/2010/main" val="1297554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9FC60-48F3-4CEE-A2AC-7C77D7CAB845}" type="datetimeFigureOut">
              <a:rPr lang="en-IN" smtClean="0"/>
              <a:t>29-07-2024</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B8D9AB-767D-4516-86A9-62397FB6BC0B}" type="slidenum">
              <a:rPr lang="en-IN" smtClean="0"/>
              <a:t>‹#›</a:t>
            </a:fld>
            <a:endParaRPr lang="en-IN"/>
          </a:p>
        </p:txBody>
      </p:sp>
    </p:spTree>
    <p:extLst>
      <p:ext uri="{BB962C8B-B14F-4D97-AF65-F5344CB8AC3E}">
        <p14:creationId xmlns:p14="http://schemas.microsoft.com/office/powerpoint/2010/main" val="1889217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UNIT-I</a:t>
            </a:r>
            <a:endParaRPr lang="en-IN" b="1" dirty="0"/>
          </a:p>
        </p:txBody>
      </p:sp>
      <p:sp>
        <p:nvSpPr>
          <p:cNvPr id="3" name="Subtitle 2"/>
          <p:cNvSpPr>
            <a:spLocks noGrp="1"/>
          </p:cNvSpPr>
          <p:nvPr>
            <p:ph type="subTitle" idx="1"/>
          </p:nvPr>
        </p:nvSpPr>
        <p:spPr/>
        <p:txBody>
          <a:bodyPr/>
          <a:lstStyle/>
          <a:p>
            <a:r>
              <a:rPr lang="en-US" b="1" dirty="0" smtClean="0"/>
              <a:t>Solar Energy Fundamentals</a:t>
            </a:r>
            <a:endParaRPr lang="en-IN" b="1" dirty="0"/>
          </a:p>
        </p:txBody>
      </p:sp>
    </p:spTree>
    <p:extLst>
      <p:ext uri="{BB962C8B-B14F-4D97-AF65-F5344CB8AC3E}">
        <p14:creationId xmlns:p14="http://schemas.microsoft.com/office/powerpoint/2010/main" val="2989768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lobal Hydropower Installed Capacity"/>
          <p:cNvPicPr/>
          <p:nvPr/>
        </p:nvPicPr>
        <p:blipFill>
          <a:blip r:embed="rId2">
            <a:extLst>
              <a:ext uri="{28A0092B-C50C-407E-A947-70E740481C1C}">
                <a14:useLocalDpi xmlns:a14="http://schemas.microsoft.com/office/drawing/2010/main" val="0"/>
              </a:ext>
            </a:extLst>
          </a:blip>
          <a:srcRect/>
          <a:stretch>
            <a:fillRect/>
          </a:stretch>
        </p:blipFill>
        <p:spPr bwMode="auto">
          <a:xfrm>
            <a:off x="515155" y="1249251"/>
            <a:ext cx="4876800" cy="4765183"/>
          </a:xfrm>
          <a:prstGeom prst="rect">
            <a:avLst/>
          </a:prstGeom>
          <a:noFill/>
          <a:ln>
            <a:noFill/>
          </a:ln>
        </p:spPr>
      </p:pic>
      <p:sp>
        <p:nvSpPr>
          <p:cNvPr id="3" name="Rectangle 2"/>
          <p:cNvSpPr/>
          <p:nvPr/>
        </p:nvSpPr>
        <p:spPr>
          <a:xfrm>
            <a:off x="345104" y="555847"/>
            <a:ext cx="1507785" cy="388696"/>
          </a:xfrm>
          <a:prstGeom prst="rect">
            <a:avLst/>
          </a:prstGeom>
        </p:spPr>
        <p:txBody>
          <a:bodyPr wrap="none">
            <a:spAutoFit/>
          </a:bodyPr>
          <a:lstStyle/>
          <a:p>
            <a:pPr algn="just">
              <a:lnSpc>
                <a:spcPct val="107000"/>
              </a:lnSpc>
              <a:spcAft>
                <a:spcPts val="800"/>
              </a:spcAft>
            </a:pPr>
            <a:r>
              <a:rPr lang="en-IN" b="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Hydro Power</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095741" y="598869"/>
            <a:ext cx="6096000" cy="5050742"/>
          </a:xfrm>
          <a:prstGeom prst="rect">
            <a:avLst/>
          </a:prstGeom>
        </p:spPr>
        <p:txBody>
          <a:bodyPr>
            <a:spAutoFit/>
          </a:bodyPr>
          <a:lstStyle/>
          <a:p>
            <a:pPr marL="342900" lvl="0" indent="-342900" algn="just">
              <a:lnSpc>
                <a:spcPct val="107000"/>
              </a:lnSpc>
              <a:spcAft>
                <a:spcPts val="800"/>
              </a:spcAft>
              <a:buSzPts val="1000"/>
              <a:buFont typeface="Symbol" panose="05050102010706020507" pitchFamily="18" charset="2"/>
              <a:buChar char=""/>
              <a:tabLst>
                <a:tab pos="457200" algn="l"/>
              </a:tabLst>
            </a:pPr>
            <a:r>
              <a:rPr lang="en-IN"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Hydropower is the use of water's natural force to generate electricity (kinetic energy).</a:t>
            </a:r>
            <a:endParaRPr lang="en-IN"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Hydroelectric systems capture the energy and convert it to power using a turbine and generator.</a:t>
            </a:r>
            <a:endParaRPr lang="en-IN"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Because the sun replenishes the water supply, hydropower is regarded as a renewable energy source. This implies that it is a limitless resource.</a:t>
            </a:r>
            <a:endParaRPr lang="en-IN"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It's also environmentally friendly because it doesn't produce greenhouse gases, which contribute significantly to pollution and global warming.</a:t>
            </a:r>
            <a:endParaRPr lang="en-IN"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Today, China is the world's greatest hydropower generator, followed by Canada, Brazil, and the United States.</a:t>
            </a:r>
            <a:endParaRPr lang="en-IN"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Hydropower is expected to be the world's dominating energy resource for many years to come due to its abundance</a:t>
            </a:r>
            <a:r>
              <a:rPr lang="en-IN" dirty="0" smtClean="0">
                <a:solidFill>
                  <a:srgbClr val="666666"/>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IN" sz="1600" dirty="0">
              <a:solidFill>
                <a:srgbClr val="666666"/>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278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082" y="324001"/>
            <a:ext cx="12058918" cy="5818516"/>
          </a:xfrm>
          <a:prstGeom prst="rect">
            <a:avLst/>
          </a:prstGeom>
        </p:spPr>
        <p:txBody>
          <a:bodyPr wrap="square">
            <a:spAutoFit/>
          </a:bodyPr>
          <a:lstStyle/>
          <a:p>
            <a:pPr algn="just">
              <a:lnSpc>
                <a:spcPct val="107000"/>
              </a:lnSpc>
              <a:spcAft>
                <a:spcPts val="800"/>
              </a:spcAft>
            </a:pPr>
            <a:r>
              <a:rPr lang="en-IN" sz="2400" b="1" dirty="0" smtClean="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Ocean Thermal Energy</a:t>
            </a:r>
            <a:endParaRPr lang="en-IN"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dirty="0" smtClean="0">
                <a:solidFill>
                  <a:srgbClr val="666666"/>
                </a:solidFill>
                <a:effectLst/>
                <a:latin typeface="Times New Roman" panose="02020603050405020304" pitchFamily="18" charset="0"/>
                <a:ea typeface="Times New Roman" panose="02020603050405020304" pitchFamily="18" charset="0"/>
                <a:cs typeface="Times New Roman" panose="02020603050405020304" pitchFamily="18" charset="0"/>
              </a:rPr>
              <a:t>Large amounts of solar energy are stored in the oceans and seas. The tropical seas absorb solar radiation equivalent to the heat content of 245 billion barrels of oil on average.</a:t>
            </a:r>
            <a:endParaRPr lang="en-IN" sz="2400" dirty="0" smtClean="0">
              <a:solidFill>
                <a:srgbClr val="666666"/>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dirty="0" smtClean="0">
                <a:solidFill>
                  <a:srgbClr val="666666"/>
                </a:solidFill>
                <a:effectLst/>
                <a:latin typeface="Times New Roman" panose="02020603050405020304" pitchFamily="18" charset="0"/>
                <a:ea typeface="Times New Roman" panose="02020603050405020304" pitchFamily="18" charset="0"/>
                <a:cs typeface="Times New Roman" panose="02020603050405020304" pitchFamily="18" charset="0"/>
              </a:rPr>
              <a:t>The process of harnessing this energy is known as </a:t>
            </a:r>
            <a:r>
              <a:rPr lang="en-IN" sz="2400" b="1" dirty="0" smtClean="0">
                <a:solidFill>
                  <a:srgbClr val="666666"/>
                </a:solidFill>
                <a:effectLst/>
                <a:latin typeface="Times New Roman" panose="02020603050405020304" pitchFamily="18" charset="0"/>
                <a:ea typeface="Times New Roman" panose="02020603050405020304" pitchFamily="18" charset="0"/>
                <a:cs typeface="Times New Roman" panose="02020603050405020304" pitchFamily="18" charset="0"/>
              </a:rPr>
              <a:t>OTEC (ocean thermal energy conversion).</a:t>
            </a:r>
            <a:endParaRPr lang="en-IN" sz="2400" dirty="0" smtClean="0">
              <a:solidFill>
                <a:srgbClr val="666666"/>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dirty="0" smtClean="0">
                <a:solidFill>
                  <a:srgbClr val="666666"/>
                </a:solidFill>
                <a:effectLst/>
                <a:latin typeface="Times New Roman" panose="02020603050405020304" pitchFamily="18" charset="0"/>
                <a:ea typeface="Times New Roman" panose="02020603050405020304" pitchFamily="18" charset="0"/>
                <a:cs typeface="Times New Roman" panose="02020603050405020304" pitchFamily="18" charset="0"/>
              </a:rPr>
              <a:t>It uses temperature differences between the ocean's surface and depths of about 1000 metres to power a heat engine, which generates electricity.</a:t>
            </a:r>
            <a:endParaRPr lang="en-IN" sz="2400" dirty="0" smtClean="0">
              <a:solidFill>
                <a:srgbClr val="666666"/>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N" sz="2400" dirty="0" smtClean="0">
                <a:solidFill>
                  <a:srgbClr val="666666"/>
                </a:solidFill>
                <a:effectLst/>
                <a:latin typeface="Times New Roman" panose="02020603050405020304" pitchFamily="18" charset="0"/>
                <a:ea typeface="Times New Roman" panose="02020603050405020304" pitchFamily="18" charset="0"/>
                <a:cs typeface="Times New Roman" panose="02020603050405020304" pitchFamily="18" charset="0"/>
              </a:rPr>
              <a:t>Ocean Thermal Energy Conversion (OTEC) is a </a:t>
            </a:r>
            <a:r>
              <a:rPr lang="en-IN" sz="2400" b="1" dirty="0" smtClean="0">
                <a:solidFill>
                  <a:srgbClr val="666666"/>
                </a:solidFill>
                <a:effectLst/>
                <a:latin typeface="Times New Roman" panose="02020603050405020304" pitchFamily="18" charset="0"/>
                <a:ea typeface="Times New Roman" panose="02020603050405020304" pitchFamily="18" charset="0"/>
                <a:cs typeface="Times New Roman" panose="02020603050405020304" pitchFamily="18" charset="0"/>
              </a:rPr>
              <a:t>marine renewable energy system</a:t>
            </a:r>
            <a:r>
              <a:rPr lang="en-IN" sz="2400" dirty="0" smtClean="0">
                <a:solidFill>
                  <a:srgbClr val="666666"/>
                </a:solidFill>
                <a:effectLst/>
                <a:latin typeface="Times New Roman" panose="02020603050405020304" pitchFamily="18" charset="0"/>
                <a:ea typeface="Times New Roman" panose="02020603050405020304" pitchFamily="18" charset="0"/>
                <a:cs typeface="Times New Roman" panose="02020603050405020304" pitchFamily="18" charset="0"/>
              </a:rPr>
              <a:t> that generates electricity by harnessing the solar energy collected by the oceans.</a:t>
            </a:r>
            <a:endParaRPr lang="en-IN" sz="2400" dirty="0" smtClean="0">
              <a:solidFill>
                <a:srgbClr val="666666"/>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dirty="0" smtClean="0">
                <a:solidFill>
                  <a:srgbClr val="666666"/>
                </a:solidFill>
                <a:effectLst/>
                <a:latin typeface="Times New Roman" panose="02020603050405020304" pitchFamily="18" charset="0"/>
                <a:ea typeface="Times New Roman" panose="02020603050405020304" pitchFamily="18" charset="0"/>
                <a:cs typeface="Times New Roman" panose="02020603050405020304" pitchFamily="18" charset="0"/>
              </a:rPr>
              <a:t>The sun's heat warms the surface water much more than the deep ocean water, creating a natural</a:t>
            </a:r>
            <a:r>
              <a:rPr lang="en-IN" sz="2400" b="1" dirty="0" smtClean="0">
                <a:solidFill>
                  <a:srgbClr val="666666"/>
                </a:solidFill>
                <a:effectLst/>
                <a:latin typeface="Times New Roman" panose="02020603050405020304" pitchFamily="18" charset="0"/>
                <a:ea typeface="Times New Roman" panose="02020603050405020304" pitchFamily="18" charset="0"/>
                <a:cs typeface="Times New Roman" panose="02020603050405020304" pitchFamily="18" charset="0"/>
              </a:rPr>
              <a:t> temperature gradient</a:t>
            </a:r>
            <a:r>
              <a:rPr lang="en-IN" sz="2400" dirty="0" smtClean="0">
                <a:solidFill>
                  <a:srgbClr val="666666"/>
                </a:solidFill>
                <a:effectLst/>
                <a:latin typeface="Times New Roman" panose="02020603050405020304" pitchFamily="18" charset="0"/>
                <a:ea typeface="Times New Roman" panose="02020603050405020304" pitchFamily="18" charset="0"/>
                <a:cs typeface="Times New Roman" panose="02020603050405020304" pitchFamily="18" charset="0"/>
              </a:rPr>
              <a:t>, or thermal energy, in the ocean.</a:t>
            </a:r>
            <a:endParaRPr lang="en-IN" sz="2400" dirty="0" smtClean="0">
              <a:solidFill>
                <a:srgbClr val="666666"/>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dirty="0" smtClean="0">
                <a:solidFill>
                  <a:srgbClr val="666666"/>
                </a:solidFill>
                <a:effectLst/>
                <a:latin typeface="Times New Roman" panose="02020603050405020304" pitchFamily="18" charset="0"/>
                <a:ea typeface="Times New Roman" panose="02020603050405020304" pitchFamily="18" charset="0"/>
                <a:cs typeface="Times New Roman" panose="02020603050405020304" pitchFamily="18" charset="0"/>
              </a:rPr>
              <a:t>OTEC vaporizes a working fluid with a low boiling point, such as ammonia, using the ocean's warm surface water with a temperature of around 25°C (77°F).</a:t>
            </a:r>
            <a:endParaRPr lang="en-IN" sz="2400" dirty="0">
              <a:solidFill>
                <a:srgbClr val="66666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3400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cean Thermal Energy Converter"/>
          <p:cNvPicPr/>
          <p:nvPr/>
        </p:nvPicPr>
        <p:blipFill>
          <a:blip r:embed="rId2">
            <a:extLst>
              <a:ext uri="{28A0092B-C50C-407E-A947-70E740481C1C}">
                <a14:useLocalDpi xmlns:a14="http://schemas.microsoft.com/office/drawing/2010/main" val="0"/>
              </a:ext>
            </a:extLst>
          </a:blip>
          <a:srcRect/>
          <a:stretch>
            <a:fillRect/>
          </a:stretch>
        </p:blipFill>
        <p:spPr bwMode="auto">
          <a:xfrm>
            <a:off x="667353" y="955146"/>
            <a:ext cx="4314825" cy="5574444"/>
          </a:xfrm>
          <a:prstGeom prst="rect">
            <a:avLst/>
          </a:prstGeom>
          <a:noFill/>
          <a:ln>
            <a:noFill/>
          </a:ln>
        </p:spPr>
      </p:pic>
      <p:sp>
        <p:nvSpPr>
          <p:cNvPr id="3" name="Rectangle 2"/>
          <p:cNvSpPr/>
          <p:nvPr/>
        </p:nvSpPr>
        <p:spPr>
          <a:xfrm>
            <a:off x="5301803" y="955145"/>
            <a:ext cx="6096000" cy="5050742"/>
          </a:xfrm>
          <a:prstGeom prst="rect">
            <a:avLst/>
          </a:prstGeom>
        </p:spPr>
        <p:txBody>
          <a:bodyPr>
            <a:spAutoFit/>
          </a:bodyPr>
          <a:lstStyle/>
          <a:p>
            <a:pPr marL="342900" lvl="0" indent="-342900" algn="just">
              <a:lnSpc>
                <a:spcPct val="107000"/>
              </a:lnSpc>
              <a:spcAft>
                <a:spcPts val="800"/>
              </a:spcAft>
              <a:buSzPts val="1000"/>
              <a:buFont typeface="Symbol" panose="05050102010706020507" pitchFamily="18" charset="2"/>
              <a:buChar char=""/>
              <a:tabLst>
                <a:tab pos="457200" algn="l"/>
              </a:tabLst>
            </a:pPr>
            <a:r>
              <a:rPr lang="en-IN" dirty="0" smtClean="0">
                <a:solidFill>
                  <a:srgbClr val="666666"/>
                </a:solidFill>
                <a:effectLst/>
                <a:latin typeface="Times New Roman" panose="02020603050405020304" pitchFamily="18" charset="0"/>
                <a:ea typeface="Times New Roman" panose="02020603050405020304" pitchFamily="18" charset="0"/>
                <a:cs typeface="Times New Roman" panose="02020603050405020304" pitchFamily="18" charset="0"/>
              </a:rPr>
              <a:t>To generate energy, the </a:t>
            </a:r>
            <a:r>
              <a:rPr lang="en-IN" b="1" dirty="0" err="1" smtClean="0">
                <a:solidFill>
                  <a:srgbClr val="666666"/>
                </a:solidFill>
                <a:effectLst/>
                <a:latin typeface="Times New Roman" panose="02020603050405020304" pitchFamily="18" charset="0"/>
                <a:ea typeface="Times New Roman" panose="02020603050405020304" pitchFamily="18" charset="0"/>
                <a:cs typeface="Times New Roman" panose="02020603050405020304" pitchFamily="18" charset="0"/>
              </a:rPr>
              <a:t>vapor</a:t>
            </a:r>
            <a:r>
              <a:rPr lang="en-IN" b="1" dirty="0" smtClean="0">
                <a:solidFill>
                  <a:srgbClr val="66666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dirty="0" smtClean="0">
                <a:solidFill>
                  <a:srgbClr val="666666"/>
                </a:solidFill>
                <a:effectLst/>
                <a:latin typeface="Times New Roman" panose="02020603050405020304" pitchFamily="18" charset="0"/>
                <a:ea typeface="Times New Roman" panose="02020603050405020304" pitchFamily="18" charset="0"/>
                <a:cs typeface="Times New Roman" panose="02020603050405020304" pitchFamily="18" charset="0"/>
              </a:rPr>
              <a:t>expands and turns a </a:t>
            </a:r>
            <a:r>
              <a:rPr lang="en-IN" b="1" dirty="0" smtClean="0">
                <a:solidFill>
                  <a:srgbClr val="666666"/>
                </a:solidFill>
                <a:effectLst/>
                <a:latin typeface="Times New Roman" panose="02020603050405020304" pitchFamily="18" charset="0"/>
                <a:ea typeface="Times New Roman" panose="02020603050405020304" pitchFamily="18" charset="0"/>
                <a:cs typeface="Times New Roman" panose="02020603050405020304" pitchFamily="18" charset="0"/>
              </a:rPr>
              <a:t>turbine </a:t>
            </a:r>
            <a:r>
              <a:rPr lang="en-IN" dirty="0" smtClean="0">
                <a:solidFill>
                  <a:srgbClr val="666666"/>
                </a:solidFill>
                <a:effectLst/>
                <a:latin typeface="Times New Roman" panose="02020603050405020304" pitchFamily="18" charset="0"/>
                <a:ea typeface="Times New Roman" panose="02020603050405020304" pitchFamily="18" charset="0"/>
                <a:cs typeface="Times New Roman" panose="02020603050405020304" pitchFamily="18" charset="0"/>
              </a:rPr>
              <a:t>connected to a generator.</a:t>
            </a:r>
            <a:endParaRPr lang="en-IN" sz="1600" dirty="0" smtClean="0">
              <a:solidFill>
                <a:srgbClr val="66666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dirty="0" smtClean="0">
                <a:solidFill>
                  <a:srgbClr val="666666"/>
                </a:solidFill>
                <a:effectLst/>
                <a:latin typeface="Times New Roman" panose="02020603050405020304" pitchFamily="18" charset="0"/>
                <a:ea typeface="Times New Roman" panose="02020603050405020304" pitchFamily="18" charset="0"/>
                <a:cs typeface="Times New Roman" panose="02020603050405020304" pitchFamily="18" charset="0"/>
              </a:rPr>
              <a:t>Seawater pushed from the deeper ocean layer, where the temperature is around 5°C (41°F), subsequently cools the </a:t>
            </a:r>
            <a:r>
              <a:rPr lang="en-IN" dirty="0" err="1" smtClean="0">
                <a:solidFill>
                  <a:srgbClr val="666666"/>
                </a:solidFill>
                <a:effectLst/>
                <a:latin typeface="Times New Roman" panose="02020603050405020304" pitchFamily="18" charset="0"/>
                <a:ea typeface="Times New Roman" panose="02020603050405020304" pitchFamily="18" charset="0"/>
                <a:cs typeface="Times New Roman" panose="02020603050405020304" pitchFamily="18" charset="0"/>
              </a:rPr>
              <a:t>vapor</a:t>
            </a:r>
            <a:r>
              <a:rPr lang="en-IN" dirty="0" smtClean="0">
                <a:solidFill>
                  <a:srgbClr val="666666"/>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1600" dirty="0" smtClean="0">
              <a:solidFill>
                <a:srgbClr val="66666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dirty="0" smtClean="0">
                <a:solidFill>
                  <a:srgbClr val="666666"/>
                </a:solidFill>
                <a:effectLst/>
                <a:latin typeface="Times New Roman" panose="02020603050405020304" pitchFamily="18" charset="0"/>
                <a:ea typeface="Times New Roman" panose="02020603050405020304" pitchFamily="18" charset="0"/>
                <a:cs typeface="Times New Roman" panose="02020603050405020304" pitchFamily="18" charset="0"/>
              </a:rPr>
              <a:t>The working fluid is then condensed back into a liquid, ready to be reused. This is a </a:t>
            </a:r>
            <a:r>
              <a:rPr lang="en-IN" b="1" dirty="0" smtClean="0">
                <a:solidFill>
                  <a:srgbClr val="666666"/>
                </a:solidFill>
                <a:effectLst/>
                <a:latin typeface="Times New Roman" panose="02020603050405020304" pitchFamily="18" charset="0"/>
                <a:ea typeface="Times New Roman" panose="02020603050405020304" pitchFamily="18" charset="0"/>
                <a:cs typeface="Times New Roman" panose="02020603050405020304" pitchFamily="18" charset="0"/>
              </a:rPr>
              <a:t>continuous cycle</a:t>
            </a:r>
            <a:r>
              <a:rPr lang="en-IN" dirty="0" smtClean="0">
                <a:solidFill>
                  <a:srgbClr val="666666"/>
                </a:solidFill>
                <a:effectLst/>
                <a:latin typeface="Times New Roman" panose="02020603050405020304" pitchFamily="18" charset="0"/>
                <a:ea typeface="Times New Roman" panose="02020603050405020304" pitchFamily="18" charset="0"/>
                <a:cs typeface="Times New Roman" panose="02020603050405020304" pitchFamily="18" charset="0"/>
              </a:rPr>
              <a:t> for generating power.</a:t>
            </a:r>
            <a:endParaRPr lang="en-IN" sz="1600" dirty="0" smtClean="0">
              <a:solidFill>
                <a:srgbClr val="66666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dirty="0" smtClean="0">
                <a:solidFill>
                  <a:srgbClr val="666666"/>
                </a:solidFill>
                <a:effectLst/>
                <a:latin typeface="Times New Roman" panose="02020603050405020304" pitchFamily="18" charset="0"/>
                <a:ea typeface="Times New Roman" panose="02020603050405020304" pitchFamily="18" charset="0"/>
                <a:cs typeface="Times New Roman" panose="02020603050405020304" pitchFamily="18" charset="0"/>
              </a:rPr>
              <a:t>The temperature differential has a significant impact on the cycle's efficiency.</a:t>
            </a:r>
            <a:endParaRPr lang="en-IN" sz="1600" dirty="0" smtClean="0">
              <a:solidFill>
                <a:srgbClr val="66666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dirty="0" smtClean="0">
                <a:solidFill>
                  <a:srgbClr val="666666"/>
                </a:solidFill>
                <a:effectLst/>
                <a:latin typeface="Times New Roman" panose="02020603050405020304" pitchFamily="18" charset="0"/>
                <a:ea typeface="Times New Roman" panose="02020603050405020304" pitchFamily="18" charset="0"/>
                <a:cs typeface="Times New Roman" panose="02020603050405020304" pitchFamily="18" charset="0"/>
              </a:rPr>
              <a:t>The higher the temperature difference, the more efficient the system is.</a:t>
            </a:r>
            <a:endParaRPr lang="en-IN" sz="1600" dirty="0" smtClean="0">
              <a:solidFill>
                <a:srgbClr val="66666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dirty="0" smtClean="0">
                <a:solidFill>
                  <a:srgbClr val="666666"/>
                </a:solidFill>
                <a:effectLst/>
                <a:latin typeface="Times New Roman" panose="02020603050405020304" pitchFamily="18" charset="0"/>
                <a:ea typeface="Times New Roman" panose="02020603050405020304" pitchFamily="18" charset="0"/>
                <a:cs typeface="Times New Roman" panose="02020603050405020304" pitchFamily="18" charset="0"/>
              </a:rPr>
              <a:t>As a result, the technology is </a:t>
            </a:r>
            <a:r>
              <a:rPr lang="en-IN" b="1" dirty="0" smtClean="0">
                <a:solidFill>
                  <a:srgbClr val="666666"/>
                </a:solidFill>
                <a:effectLst/>
                <a:latin typeface="Times New Roman" panose="02020603050405020304" pitchFamily="18" charset="0"/>
                <a:ea typeface="Times New Roman" panose="02020603050405020304" pitchFamily="18" charset="0"/>
                <a:cs typeface="Times New Roman" panose="02020603050405020304" pitchFamily="18" charset="0"/>
              </a:rPr>
              <a:t>only viable in tropical regions</a:t>
            </a:r>
            <a:r>
              <a:rPr lang="en-IN" dirty="0" smtClean="0">
                <a:solidFill>
                  <a:srgbClr val="666666"/>
                </a:solidFill>
                <a:effectLst/>
                <a:latin typeface="Times New Roman" panose="02020603050405020304" pitchFamily="18" charset="0"/>
                <a:ea typeface="Times New Roman" panose="02020603050405020304" pitchFamily="18" charset="0"/>
                <a:cs typeface="Times New Roman" panose="02020603050405020304" pitchFamily="18" charset="0"/>
              </a:rPr>
              <a:t> with a year-round temperature difference of at least 20 degrees Celsius (36 degrees Fahrenheit).</a:t>
            </a:r>
            <a:endParaRPr lang="en-IN" sz="1600" dirty="0">
              <a:solidFill>
                <a:srgbClr val="666666"/>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116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152" y="759854"/>
            <a:ext cx="12101848" cy="6098146"/>
          </a:xfrm>
          <a:prstGeom prst="rect">
            <a:avLst/>
          </a:prstGeom>
        </p:spPr>
      </p:pic>
      <p:pic>
        <p:nvPicPr>
          <p:cNvPr id="3" name="Picture 2"/>
          <p:cNvPicPr>
            <a:picLocks noChangeAspect="1"/>
          </p:cNvPicPr>
          <p:nvPr/>
        </p:nvPicPr>
        <p:blipFill>
          <a:blip r:embed="rId3"/>
          <a:stretch>
            <a:fillRect/>
          </a:stretch>
        </p:blipFill>
        <p:spPr>
          <a:xfrm>
            <a:off x="3872918" y="169304"/>
            <a:ext cx="3905250" cy="590550"/>
          </a:xfrm>
          <a:prstGeom prst="rect">
            <a:avLst/>
          </a:prstGeom>
        </p:spPr>
      </p:pic>
    </p:spTree>
    <p:extLst>
      <p:ext uri="{BB962C8B-B14F-4D97-AF65-F5344CB8AC3E}">
        <p14:creationId xmlns:p14="http://schemas.microsoft.com/office/powerpoint/2010/main" val="4048346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889" y="390942"/>
            <a:ext cx="11273307" cy="5632311"/>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Closed-cycle OTEC plant uses low boiling point working fluid to rotate a turbine to generate electricity. </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Warm surface seawater is pumped through a heat exchanger (evaporator) to vaporize the fluid. </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vapor expands at moderate pressures and turns the turbine coupled with a generator that produces electricity. </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exhaust vapor is then condensed in another heat exchanger (condenser) using cold deep seawater. </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condensed working fluid is recycled to the evaporator to repeat the process. </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working fluid remains in a closed cycle and circulates continuously</a:t>
            </a:r>
            <a:r>
              <a:rPr lang="en-US" sz="2400" dirty="0" smtClean="0">
                <a:latin typeface="Times New Roman" panose="02020603050405020304" pitchFamily="18" charset="0"/>
                <a:cs typeface="Times New Roman" panose="02020603050405020304" pitchFamily="18" charset="0"/>
              </a:rPr>
              <a:t>.</a:t>
            </a:r>
          </a:p>
          <a:p>
            <a:pPr algn="just"/>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 principal components are the heat exchangers, </a:t>
            </a:r>
            <a:r>
              <a:rPr lang="en-US" sz="2400" dirty="0" smtClean="0">
                <a:latin typeface="Times New Roman" panose="02020603050405020304" pitchFamily="18" charset="0"/>
                <a:cs typeface="Times New Roman" panose="02020603050405020304" pitchFamily="18" charset="0"/>
              </a:rPr>
              <a:t>turbo generator, </a:t>
            </a:r>
            <a:r>
              <a:rPr lang="en-US" sz="2400" dirty="0">
                <a:latin typeface="Times New Roman" panose="02020603050405020304" pitchFamily="18" charset="0"/>
                <a:cs typeface="Times New Roman" panose="02020603050405020304" pitchFamily="18" charset="0"/>
              </a:rPr>
              <a:t>and seawater supply system, which accounts for most of the parasitic power consumption and a significant fraction of the capital expense. </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Closed-cycle OTEC power systems, which operate at elevated pressures, require smaller turbines than open-cycle systems</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6304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44699"/>
            <a:ext cx="12192000" cy="6259132"/>
          </a:xfrm>
          <a:prstGeom prst="rect">
            <a:avLst/>
          </a:prstGeom>
        </p:spPr>
      </p:pic>
    </p:spTree>
    <p:extLst>
      <p:ext uri="{BB962C8B-B14F-4D97-AF65-F5344CB8AC3E}">
        <p14:creationId xmlns:p14="http://schemas.microsoft.com/office/powerpoint/2010/main" val="2456433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163" y="403821"/>
            <a:ext cx="11286186" cy="6124754"/>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rPr>
              <a:t>The open-cycle OTEC plant uses warm surface water as the working fluid to make electricity. </a:t>
            </a:r>
            <a:endParaRPr lang="en-US" sz="2800" dirty="0" smtClean="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 warm seawater is flash evaporated in a vacuum chamber to produce steam at an absolute pressure of about 2.4 </a:t>
            </a:r>
            <a:r>
              <a:rPr lang="en-US" sz="2800" dirty="0" err="1">
                <a:latin typeface="Times New Roman" panose="02020603050405020304" pitchFamily="18" charset="0"/>
                <a:cs typeface="Times New Roman" panose="02020603050405020304" pitchFamily="18" charset="0"/>
              </a:rPr>
              <a:t>kPa</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 steam expands through a low-pressure turbine coupled with a generator that produces electricity</a:t>
            </a:r>
            <a:r>
              <a:rPr lang="en-US" sz="2800" dirty="0" smtClean="0">
                <a:latin typeface="Times New Roman" panose="02020603050405020304" pitchFamily="18" charset="0"/>
                <a:cs typeface="Times New Roman" panose="02020603050405020304" pitchFamily="18" charset="0"/>
              </a:rPr>
              <a:t>.</a:t>
            </a:r>
          </a:p>
          <a:p>
            <a:pPr algn="just"/>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The exhaust steam is condensed back into liquid by cold deep seawater pumped from the depth through a cold-water pipe</a:t>
            </a:r>
            <a:r>
              <a:rPr lang="en-US" sz="2800" dirty="0" smtClean="0">
                <a:latin typeface="Times New Roman" panose="02020603050405020304" pitchFamily="18" charset="0"/>
                <a:cs typeface="Times New Roman" panose="02020603050405020304" pitchFamily="18" charset="0"/>
              </a:rPr>
              <a:t>.</a:t>
            </a:r>
          </a:p>
          <a:p>
            <a:pPr algn="just"/>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If a surface condenser is used in the system, the condensed steam remains separated from the cold seawater and provides desalinated fresh water suitable for drinking or irrigation</a:t>
            </a:r>
            <a:r>
              <a:rPr lang="en-US" sz="2800">
                <a:latin typeface="Times New Roman" panose="02020603050405020304" pitchFamily="18" charset="0"/>
                <a:cs typeface="Times New Roman" panose="02020603050405020304" pitchFamily="18" charset="0"/>
              </a:rPr>
              <a:t>. </a:t>
            </a:r>
            <a:endParaRPr lang="en-US" sz="2800" smtClean="0">
              <a:latin typeface="Times New Roman" panose="02020603050405020304" pitchFamily="18" charset="0"/>
              <a:cs typeface="Times New Roman" panose="02020603050405020304" pitchFamily="18" charset="0"/>
            </a:endParaRPr>
          </a:p>
          <a:p>
            <a:pPr algn="just"/>
            <a:r>
              <a:rPr lang="en-US" sz="280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 evaporator, turbine, and condenser operate in partial vacuum ranging from 3% to 1% atmospheric pressure. This poses a number of practical concerns that must be addressed.</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7727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1165" y="478697"/>
            <a:ext cx="11157397" cy="5423344"/>
          </a:xfrm>
          <a:prstGeom prst="rect">
            <a:avLst/>
          </a:prstGeom>
        </p:spPr>
        <p:txBody>
          <a:bodyPr wrap="square">
            <a:spAutoFit/>
          </a:bodyPr>
          <a:lstStyle/>
          <a:p>
            <a:pPr>
              <a:lnSpc>
                <a:spcPct val="107000"/>
              </a:lnSpc>
              <a:spcAft>
                <a:spcPts val="800"/>
              </a:spcAft>
            </a:pPr>
            <a:r>
              <a:rPr lang="en-IN"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Biomass</a:t>
            </a:r>
            <a:endParaRPr lang="en-IN"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N"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Biological material, such as that found in plants and animals, is what is referred to as organic material, or biomass.</a:t>
            </a:r>
            <a:endParaRPr lang="en-IN"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N"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Plants, wood, and waste are the most common biomass materials used for energy. They are referred to as </a:t>
            </a:r>
            <a:r>
              <a:rPr lang="en-IN"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biomass </a:t>
            </a:r>
            <a:r>
              <a:rPr lang="en-IN" sz="24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feedstocks</a:t>
            </a:r>
            <a:r>
              <a:rPr lang="en-IN"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N"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A non-renewable energy source that uses biomass is also possible.</a:t>
            </a:r>
            <a:endParaRPr lang="en-IN"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N"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The energy in biomass is initially obtained from the sun: through photosynthesis, plants transform carbon dioxide and water into nutrients (carbohydrates).</a:t>
            </a:r>
            <a:endParaRPr lang="en-IN"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N"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Both direct and indirect methods can be used to convert the energy from these creatures into useable energy.</a:t>
            </a:r>
            <a:endParaRPr lang="en-IN"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N"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Direct combustion of biomass can provide heat, direct conversion of biomass to electricity, or direct conversion of biomass to biofuel (indirect).</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6178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193" y="333528"/>
            <a:ext cx="11621037" cy="3016531"/>
          </a:xfrm>
          <a:prstGeom prst="rect">
            <a:avLst/>
          </a:prstGeom>
        </p:spPr>
        <p:txBody>
          <a:bodyPr wrap="square">
            <a:spAutoFit/>
          </a:bodyPr>
          <a:lstStyle/>
          <a:p>
            <a:r>
              <a:rPr lang="en-IN" sz="2000" b="1" dirty="0" smtClean="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Biomass - Products</a:t>
            </a:r>
            <a:endParaRPr lang="en-IN" sz="20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Bef>
                <a:spcPts val="200"/>
              </a:spcBef>
              <a:spcAft>
                <a:spcPts val="0"/>
              </a:spcAft>
            </a:pPr>
            <a:r>
              <a:rPr lang="en-IN" sz="2000" b="1" dirty="0" smtClean="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Biofuel</a:t>
            </a:r>
            <a:endParaRPr lang="en-IN" sz="2000" b="1" dirty="0" smtClean="0">
              <a:solidFill>
                <a:srgbClr val="1F4D78"/>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2000" dirty="0" smtClean="0">
                <a:solidFill>
                  <a:srgbClr val="666666"/>
                </a:solidFill>
                <a:effectLst/>
                <a:latin typeface="Times New Roman" panose="02020603050405020304" pitchFamily="18" charset="0"/>
                <a:ea typeface="Calibri" panose="020F0502020204030204" pitchFamily="34" charset="0"/>
                <a:cs typeface="Times New Roman" panose="02020603050405020304" pitchFamily="18" charset="0"/>
              </a:rPr>
              <a:t>Only biomass can be transformed into liquid biofuels like ethanol and biodiesel, making it the only renewable energy source that can do so.</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000" dirty="0" smtClean="0">
                <a:solidFill>
                  <a:srgbClr val="666666"/>
                </a:solidFill>
                <a:effectLst/>
                <a:latin typeface="Times New Roman" panose="02020603050405020304" pitchFamily="18" charset="0"/>
                <a:ea typeface="Calibri" panose="020F0502020204030204" pitchFamily="34" charset="0"/>
                <a:cs typeface="Times New Roman" panose="02020603050405020304" pitchFamily="18" charset="0"/>
              </a:rPr>
              <a:t>High-carbohydrate biomass, such as sugar cane, wheat, or corn, is fermented to produce ethanol.</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000" dirty="0" smtClean="0">
                <a:solidFill>
                  <a:srgbClr val="666666"/>
                </a:solidFill>
                <a:effectLst/>
                <a:latin typeface="Times New Roman" panose="02020603050405020304" pitchFamily="18" charset="0"/>
                <a:ea typeface="Calibri" panose="020F0502020204030204" pitchFamily="34" charset="0"/>
                <a:cs typeface="Times New Roman" panose="02020603050405020304" pitchFamily="18" charset="0"/>
              </a:rPr>
              <a:t>Ethanol with vegetable, recycled, or animal fat are combined to create biodiesel.</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000" dirty="0" smtClean="0">
                <a:solidFill>
                  <a:srgbClr val="666666"/>
                </a:solidFill>
                <a:effectLst/>
                <a:latin typeface="Times New Roman" panose="02020603050405020304" pitchFamily="18" charset="0"/>
                <a:ea typeface="Calibri" panose="020F0502020204030204" pitchFamily="34" charset="0"/>
                <a:cs typeface="Times New Roman" panose="02020603050405020304" pitchFamily="18" charset="0"/>
              </a:rPr>
              <a:t>Gasoline is more efficient than biofuels in operation. They do not produce the emissions associated with fossil fuels, but they can be combined with gasoline to effectively power automobiles and machinery.</a:t>
            </a:r>
            <a:endParaRPr lang="en-IN" sz="2000" dirty="0">
              <a:solidFill>
                <a:srgbClr val="66666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descr="Biofuel"/>
          <p:cNvPicPr/>
          <p:nvPr/>
        </p:nvPicPr>
        <p:blipFill>
          <a:blip r:embed="rId2">
            <a:extLst>
              <a:ext uri="{28A0092B-C50C-407E-A947-70E740481C1C}">
                <a14:useLocalDpi xmlns:a14="http://schemas.microsoft.com/office/drawing/2010/main" val="0"/>
              </a:ext>
            </a:extLst>
          </a:blip>
          <a:srcRect/>
          <a:stretch>
            <a:fillRect/>
          </a:stretch>
        </p:blipFill>
        <p:spPr bwMode="auto">
          <a:xfrm>
            <a:off x="2408349" y="3670277"/>
            <a:ext cx="7044744" cy="2943225"/>
          </a:xfrm>
          <a:prstGeom prst="rect">
            <a:avLst/>
          </a:prstGeom>
          <a:noFill/>
          <a:ln>
            <a:noFill/>
          </a:ln>
        </p:spPr>
      </p:pic>
    </p:spTree>
    <p:extLst>
      <p:ext uri="{BB962C8B-B14F-4D97-AF65-F5344CB8AC3E}">
        <p14:creationId xmlns:p14="http://schemas.microsoft.com/office/powerpoint/2010/main" val="1114997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678" y="530204"/>
            <a:ext cx="11543763" cy="5501314"/>
          </a:xfrm>
          <a:prstGeom prst="rect">
            <a:avLst/>
          </a:prstGeom>
        </p:spPr>
        <p:txBody>
          <a:bodyPr wrap="square">
            <a:spAutoFit/>
          </a:bodyPr>
          <a:lstStyle/>
          <a:p>
            <a:pPr algn="just">
              <a:lnSpc>
                <a:spcPct val="107000"/>
              </a:lnSpc>
              <a:spcAft>
                <a:spcPts val="800"/>
              </a:spcAft>
            </a:pPr>
            <a:r>
              <a:rPr lang="en-IN" sz="20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Geothermal Energy</a:t>
            </a:r>
            <a:endParaRPr lang="en-IN"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Geothermal energy is natural heat derived from the earth's interior that can be used to generate electricity and heat structures.</a:t>
            </a:r>
            <a:endParaRPr lang="en-IN" sz="20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layer of hot, molten rock called magma exists beneath the earth's crust.</a:t>
            </a:r>
            <a:endParaRPr lang="en-IN" sz="20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decay of naturally radioactive materials like uranium and potassium produces heat in this layer on a continuous basis.</a:t>
            </a:r>
            <a:endParaRPr lang="en-IN" sz="20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Heat within 10,000 meters (33,000 feet) of the earth's surface contains 50,000 times more energy than all of the world's oil and natural gas reserves combined.</a:t>
            </a:r>
            <a:endParaRPr lang="en-IN" sz="20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There are three types of geothermal resources: </a:t>
            </a:r>
            <a:r>
              <a:rPr lang="en-IN"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geopressurized</a:t>
            </a:r>
            <a:r>
              <a:rPr lang="en-IN"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zones, hot-rock zones and hydrothermal convection zones.</a:t>
            </a:r>
            <a:endParaRPr lang="en-IN" sz="20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Only the first of these three is currently being commercially exploited.</a:t>
            </a:r>
            <a:endParaRPr lang="en-IN" sz="20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Hot Springs, Geysers and Lava Fountain are some natural examples of geothermal energy.</a:t>
            </a:r>
            <a:endParaRPr lang="en-IN" sz="20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According to the Ministry of New and Renewable Energy, geothermal resources in India have been mapped, and as per general estimates there could be a 10 </a:t>
            </a:r>
            <a:r>
              <a:rPr lang="en-IN"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gigawatt</a:t>
            </a:r>
            <a:r>
              <a:rPr lang="en-IN"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(GW) geothermal power potential.</a:t>
            </a:r>
            <a:endParaRPr lang="en-IN"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8217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2377" y="1740675"/>
            <a:ext cx="11260427" cy="461665"/>
          </a:xfrm>
          <a:prstGeom prst="rect">
            <a:avLst/>
          </a:prstGeom>
        </p:spPr>
        <p:txBody>
          <a:bodyPr wrap="square">
            <a:spAutoFit/>
          </a:bodyPr>
          <a:lstStyle/>
          <a:p>
            <a:pPr algn="just"/>
            <a:r>
              <a:rPr lang="en-IN" sz="2400" dirty="0" smtClean="0">
                <a:effectLst/>
                <a:latin typeface="Times New Roman" panose="02020603050405020304" pitchFamily="18" charset="0"/>
                <a:ea typeface="Times New Roman" panose="02020603050405020304" pitchFamily="18" charset="0"/>
              </a:rPr>
              <a:t>Energy can be classified into several types based on the following criteria: </a:t>
            </a:r>
            <a:endParaRPr lang="en-IN" sz="24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781317" y="2429591"/>
            <a:ext cx="6096000" cy="2934458"/>
          </a:xfrm>
          <a:prstGeom prst="rect">
            <a:avLst/>
          </a:prstGeom>
        </p:spPr>
        <p:txBody>
          <a:bodyPr>
            <a:spAutoFit/>
          </a:bodyPr>
          <a:lstStyle/>
          <a:p>
            <a:pPr marL="285750" indent="-285750" algn="just">
              <a:lnSpc>
                <a:spcPct val="200000"/>
              </a:lnSpc>
              <a:buFont typeface="Arial" panose="020B0604020202020204" pitchFamily="34" charset="0"/>
              <a:buChar char="•"/>
            </a:pPr>
            <a:r>
              <a:rPr lang="en-IN" sz="2400" dirty="0" smtClean="0">
                <a:effectLst/>
                <a:latin typeface="Times New Roman" panose="02020603050405020304" pitchFamily="18" charset="0"/>
                <a:ea typeface="Times New Roman" panose="02020603050405020304" pitchFamily="18" charset="0"/>
              </a:rPr>
              <a:t>Primary and Secondary energy</a:t>
            </a:r>
          </a:p>
          <a:p>
            <a:pPr marL="285750" indent="-285750" algn="just">
              <a:lnSpc>
                <a:spcPct val="200000"/>
              </a:lnSpc>
              <a:buFont typeface="Arial" panose="020B0604020202020204" pitchFamily="34" charset="0"/>
              <a:buChar char="•"/>
            </a:pPr>
            <a:r>
              <a:rPr lang="en-IN" sz="2400" dirty="0" smtClean="0">
                <a:effectLst/>
                <a:latin typeface="Times New Roman" panose="02020603050405020304" pitchFamily="18" charset="0"/>
                <a:ea typeface="Times New Roman" panose="02020603050405020304" pitchFamily="18" charset="0"/>
              </a:rPr>
              <a:t>Commercial and Non-commercial energy </a:t>
            </a:r>
          </a:p>
          <a:p>
            <a:pPr marL="285750" indent="-285750" algn="just">
              <a:lnSpc>
                <a:spcPct val="200000"/>
              </a:lnSpc>
              <a:buFont typeface="Arial" panose="020B0604020202020204" pitchFamily="34" charset="0"/>
              <a:buChar char="•"/>
            </a:pPr>
            <a:r>
              <a:rPr lang="en-IN" sz="2400" dirty="0" smtClean="0">
                <a:effectLst/>
                <a:latin typeface="Times New Roman" panose="02020603050405020304" pitchFamily="18" charset="0"/>
                <a:ea typeface="Times New Roman" panose="02020603050405020304" pitchFamily="18" charset="0"/>
              </a:rPr>
              <a:t>Renewable and Non-Renewable energy</a:t>
            </a:r>
          </a:p>
          <a:p>
            <a:pPr marL="285750" indent="-285750" algn="just">
              <a:lnSpc>
                <a:spcPct val="200000"/>
              </a:lnSpc>
              <a:buFont typeface="Arial" panose="020B0604020202020204" pitchFamily="34" charset="0"/>
              <a:buChar char="•"/>
            </a:pPr>
            <a:r>
              <a:rPr lang="en-IN" sz="2400" dirty="0" smtClean="0">
                <a:effectLst/>
                <a:latin typeface="Times New Roman" panose="02020603050405020304" pitchFamily="18" charset="0"/>
                <a:ea typeface="Times New Roman" panose="02020603050405020304" pitchFamily="18" charset="0"/>
              </a:rPr>
              <a:t> Conventional and Non-conventional energy</a:t>
            </a:r>
            <a:endParaRPr lang="en-IN" sz="24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781317" y="810227"/>
            <a:ext cx="1620957" cy="646331"/>
          </a:xfrm>
          <a:prstGeom prst="rect">
            <a:avLst/>
          </a:prstGeom>
        </p:spPr>
        <p:txBody>
          <a:bodyPr wrap="none">
            <a:spAutoFit/>
          </a:bodyPr>
          <a:lstStyle/>
          <a:p>
            <a:r>
              <a:rPr lang="en-IN" sz="3600" b="1" dirty="0" smtClean="0">
                <a:effectLst/>
                <a:latin typeface="Times New Roman" panose="02020603050405020304" pitchFamily="18" charset="0"/>
                <a:ea typeface="Times New Roman" panose="02020603050405020304" pitchFamily="18" charset="0"/>
              </a:rPr>
              <a:t>Energy</a:t>
            </a:r>
            <a:endParaRPr lang="en-IN" sz="3600" b="1" dirty="0"/>
          </a:p>
        </p:txBody>
      </p:sp>
    </p:spTree>
    <p:extLst>
      <p:ext uri="{BB962C8B-B14F-4D97-AF65-F5344CB8AC3E}">
        <p14:creationId xmlns:p14="http://schemas.microsoft.com/office/powerpoint/2010/main" val="2310423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rking of Geothermal Power Plants"/>
          <p:cNvPicPr/>
          <p:nvPr/>
        </p:nvPicPr>
        <p:blipFill>
          <a:blip r:embed="rId2">
            <a:extLst>
              <a:ext uri="{28A0092B-C50C-407E-A947-70E740481C1C}">
                <a14:useLocalDpi xmlns:a14="http://schemas.microsoft.com/office/drawing/2010/main" val="0"/>
              </a:ext>
            </a:extLst>
          </a:blip>
          <a:srcRect/>
          <a:stretch>
            <a:fillRect/>
          </a:stretch>
        </p:blipFill>
        <p:spPr bwMode="auto">
          <a:xfrm>
            <a:off x="1223494" y="1336182"/>
            <a:ext cx="9105362" cy="3969913"/>
          </a:xfrm>
          <a:prstGeom prst="rect">
            <a:avLst/>
          </a:prstGeom>
          <a:noFill/>
          <a:ln>
            <a:noFill/>
          </a:ln>
        </p:spPr>
      </p:pic>
    </p:spTree>
    <p:extLst>
      <p:ext uri="{BB962C8B-B14F-4D97-AF65-F5344CB8AC3E}">
        <p14:creationId xmlns:p14="http://schemas.microsoft.com/office/powerpoint/2010/main" val="2276509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7983" y="659081"/>
            <a:ext cx="6096000" cy="4458015"/>
          </a:xfrm>
          <a:prstGeom prst="rect">
            <a:avLst/>
          </a:prstGeom>
        </p:spPr>
        <p:txBody>
          <a:bodyPr>
            <a:spAutoFit/>
          </a:bodyPr>
          <a:lstStyle/>
          <a:p>
            <a:pPr algn="just">
              <a:lnSpc>
                <a:spcPct val="107000"/>
              </a:lnSpc>
              <a:spcAft>
                <a:spcPts val="800"/>
              </a:spcAft>
            </a:pPr>
            <a:r>
              <a:rPr lang="en-IN" b="1" dirty="0" smtClean="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Fuel Cells</a:t>
            </a:r>
            <a:endParaRPr lang="en-IN"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dirty="0" smtClean="0">
                <a:solidFill>
                  <a:srgbClr val="666666"/>
                </a:solidFill>
                <a:effectLst/>
                <a:latin typeface="Times New Roman" panose="02020603050405020304" pitchFamily="18" charset="0"/>
                <a:ea typeface="Times New Roman" panose="02020603050405020304" pitchFamily="18" charset="0"/>
                <a:cs typeface="Times New Roman" panose="02020603050405020304" pitchFamily="18" charset="0"/>
              </a:rPr>
              <a:t>A fuel cell is a device that uses a chemical reaction to generate electricity.</a:t>
            </a:r>
            <a:endParaRPr lang="en-IN" sz="1600" dirty="0" smtClean="0">
              <a:solidFill>
                <a:srgbClr val="66666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dirty="0" smtClean="0">
                <a:solidFill>
                  <a:srgbClr val="666666"/>
                </a:solidFill>
                <a:effectLst/>
                <a:latin typeface="Times New Roman" panose="02020603050405020304" pitchFamily="18" charset="0"/>
                <a:ea typeface="Times New Roman" panose="02020603050405020304" pitchFamily="18" charset="0"/>
                <a:cs typeface="Times New Roman" panose="02020603050405020304" pitchFamily="18" charset="0"/>
              </a:rPr>
              <a:t>A positively charged ion (Hydrogen) and an oxidizing agent (oxygen) are used in fuel cells.</a:t>
            </a:r>
            <a:endParaRPr lang="en-IN" sz="1600" dirty="0" smtClean="0">
              <a:solidFill>
                <a:srgbClr val="66666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dirty="0" smtClean="0">
                <a:solidFill>
                  <a:srgbClr val="666666"/>
                </a:solidFill>
                <a:effectLst/>
                <a:latin typeface="Times New Roman" panose="02020603050405020304" pitchFamily="18" charset="0"/>
                <a:ea typeface="Times New Roman" panose="02020603050405020304" pitchFamily="18" charset="0"/>
                <a:cs typeface="Times New Roman" panose="02020603050405020304" pitchFamily="18" charset="0"/>
              </a:rPr>
              <a:t>Fuel cells come in a variety of shapes and sizes, but they all have a cathode, an anode, and an electrolyte that permits positively charged (hydrogen) ions to travel between the two sides.</a:t>
            </a:r>
            <a:endParaRPr lang="en-IN" sz="1600" dirty="0" smtClean="0">
              <a:solidFill>
                <a:srgbClr val="66666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dirty="0" smtClean="0">
                <a:solidFill>
                  <a:srgbClr val="666666"/>
                </a:solidFill>
                <a:effectLst/>
                <a:latin typeface="Times New Roman" panose="02020603050405020304" pitchFamily="18" charset="0"/>
                <a:ea typeface="Times New Roman" panose="02020603050405020304" pitchFamily="18" charset="0"/>
                <a:cs typeface="Times New Roman" panose="02020603050405020304" pitchFamily="18" charset="0"/>
              </a:rPr>
              <a:t>Fuel cells differ from batteries in that they require a constant source of fuel.</a:t>
            </a:r>
            <a:endParaRPr lang="en-IN" sz="1600" dirty="0" smtClean="0">
              <a:solidFill>
                <a:srgbClr val="66666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dirty="0" smtClean="0">
                <a:solidFill>
                  <a:srgbClr val="666666"/>
                </a:solidFill>
                <a:effectLst/>
                <a:latin typeface="Times New Roman" panose="02020603050405020304" pitchFamily="18" charset="0"/>
                <a:ea typeface="Times New Roman" panose="02020603050405020304" pitchFamily="18" charset="0"/>
                <a:cs typeface="Times New Roman" panose="02020603050405020304" pitchFamily="18" charset="0"/>
              </a:rPr>
              <a:t>Direct current (D.C) is produced by both batteries and fuel cells.</a:t>
            </a:r>
            <a:endParaRPr lang="en-IN" sz="1600" dirty="0">
              <a:solidFill>
                <a:srgbClr val="666666"/>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A Fuel Cell"/>
          <p:cNvPicPr/>
          <p:nvPr/>
        </p:nvPicPr>
        <p:blipFill>
          <a:blip r:embed="rId2">
            <a:extLst>
              <a:ext uri="{28A0092B-C50C-407E-A947-70E740481C1C}">
                <a14:useLocalDpi xmlns:a14="http://schemas.microsoft.com/office/drawing/2010/main" val="0"/>
              </a:ext>
            </a:extLst>
          </a:blip>
          <a:srcRect/>
          <a:stretch>
            <a:fillRect/>
          </a:stretch>
        </p:blipFill>
        <p:spPr bwMode="auto">
          <a:xfrm>
            <a:off x="7083381" y="949883"/>
            <a:ext cx="4876800" cy="4588032"/>
          </a:xfrm>
          <a:prstGeom prst="rect">
            <a:avLst/>
          </a:prstGeom>
          <a:noFill/>
          <a:ln>
            <a:noFill/>
          </a:ln>
        </p:spPr>
      </p:pic>
    </p:spTree>
    <p:extLst>
      <p:ext uri="{BB962C8B-B14F-4D97-AF65-F5344CB8AC3E}">
        <p14:creationId xmlns:p14="http://schemas.microsoft.com/office/powerpoint/2010/main" val="969170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5799" y="732954"/>
            <a:ext cx="1565493" cy="369332"/>
          </a:xfrm>
          <a:prstGeom prst="rect">
            <a:avLst/>
          </a:prstGeom>
        </p:spPr>
        <p:txBody>
          <a:bodyPr wrap="none">
            <a:spAutoFit/>
          </a:bodyPr>
          <a:lstStyle/>
          <a:p>
            <a:r>
              <a:rPr lang="en-IN" b="1" dirty="0">
                <a:solidFill>
                  <a:srgbClr val="444444"/>
                </a:solidFill>
                <a:latin typeface="Poppins"/>
              </a:rPr>
              <a:t>Tidal Energy</a:t>
            </a:r>
            <a:endParaRPr lang="en-IN" b="1" i="0" dirty="0">
              <a:solidFill>
                <a:srgbClr val="444444"/>
              </a:solidFill>
              <a:effectLst/>
              <a:latin typeface="Poppins"/>
            </a:endParaRPr>
          </a:p>
        </p:txBody>
      </p:sp>
      <p:pic>
        <p:nvPicPr>
          <p:cNvPr id="3" name="Picture 2"/>
          <p:cNvPicPr>
            <a:picLocks noChangeAspect="1"/>
          </p:cNvPicPr>
          <p:nvPr/>
        </p:nvPicPr>
        <p:blipFill>
          <a:blip r:embed="rId2"/>
          <a:stretch>
            <a:fillRect/>
          </a:stretch>
        </p:blipFill>
        <p:spPr>
          <a:xfrm>
            <a:off x="7168367" y="1460947"/>
            <a:ext cx="4371975" cy="3832270"/>
          </a:xfrm>
          <a:prstGeom prst="rect">
            <a:avLst/>
          </a:prstGeom>
        </p:spPr>
      </p:pic>
      <p:sp>
        <p:nvSpPr>
          <p:cNvPr id="4" name="Rectangle 3"/>
          <p:cNvSpPr/>
          <p:nvPr/>
        </p:nvSpPr>
        <p:spPr>
          <a:xfrm>
            <a:off x="530898" y="1283372"/>
            <a:ext cx="6096000" cy="1938992"/>
          </a:xfrm>
          <a:prstGeom prst="rect">
            <a:avLst/>
          </a:prstGeom>
        </p:spPr>
        <p:txBody>
          <a:bodyPr>
            <a:spAutoFit/>
          </a:bodyPr>
          <a:lstStyle/>
          <a:p>
            <a:pPr marL="342900" indent="-342900" algn="just">
              <a:buFont typeface="Arial" panose="020B0604020202020204" pitchFamily="34" charset="0"/>
              <a:buChar char="•"/>
            </a:pPr>
            <a:r>
              <a:rPr lang="en-US" sz="2400" dirty="0">
                <a:solidFill>
                  <a:srgbClr val="444444"/>
                </a:solidFill>
                <a:latin typeface="Times New Roman" panose="02020603050405020304" pitchFamily="18" charset="0"/>
                <a:cs typeface="Times New Roman" panose="02020603050405020304" pitchFamily="18" charset="0"/>
              </a:rPr>
              <a:t>Tides are a regular phenomenon. They can be predicted over months and years in advance. This is why the energy from this massive movement of water can be harnessed and converted into a usable form of energy.</a:t>
            </a:r>
            <a:endParaRPr lang="en-IN"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602449" y="3093576"/>
            <a:ext cx="6096000" cy="3046988"/>
          </a:xfrm>
          <a:prstGeom prst="rect">
            <a:avLst/>
          </a:prstGeom>
        </p:spPr>
        <p:txBody>
          <a:bodyPr>
            <a:spAutoFit/>
          </a:bodyPr>
          <a:lstStyle/>
          <a:p>
            <a:pPr marL="342900" indent="-342900" algn="just">
              <a:buFont typeface="Arial" panose="020B0604020202020204" pitchFamily="34" charset="0"/>
              <a:buChar char="•"/>
            </a:pPr>
            <a:r>
              <a:rPr lang="en-US" sz="2400" dirty="0" smtClean="0">
                <a:solidFill>
                  <a:srgbClr val="444444"/>
                </a:solidFill>
                <a:latin typeface="Times New Roman" panose="02020603050405020304" pitchFamily="18" charset="0"/>
                <a:cs typeface="Times New Roman" panose="02020603050405020304" pitchFamily="18" charset="0"/>
              </a:rPr>
              <a:t>The </a:t>
            </a:r>
            <a:r>
              <a:rPr lang="en-US" sz="2400" dirty="0">
                <a:solidFill>
                  <a:srgbClr val="444444"/>
                </a:solidFill>
                <a:latin typeface="Times New Roman" panose="02020603050405020304" pitchFamily="18" charset="0"/>
                <a:cs typeface="Times New Roman" panose="02020603050405020304" pitchFamily="18" charset="0"/>
              </a:rPr>
              <a:t>energy obtained from the rise and fall of tides is called tidal energy.</a:t>
            </a:r>
          </a:p>
          <a:p>
            <a:pPr marL="342900" indent="-342900" algn="just">
              <a:buFont typeface="Arial" panose="020B0604020202020204" pitchFamily="34" charset="0"/>
              <a:buChar char="•"/>
            </a:pPr>
            <a:r>
              <a:rPr lang="en-US" sz="2400" dirty="0">
                <a:solidFill>
                  <a:srgbClr val="444444"/>
                </a:solidFill>
                <a:latin typeface="Times New Roman" panose="02020603050405020304" pitchFamily="18" charset="0"/>
                <a:cs typeface="Times New Roman" panose="02020603050405020304" pitchFamily="18" charset="0"/>
              </a:rPr>
              <a:t>Tidal barrages or dams are constructed across a narrow opening to the sea. Water rushes into the dam when the sea level rises. This moves the blades of the turbines which are attached at the opening of the dam. This results in the generation of electricity.</a:t>
            </a:r>
            <a:endParaRPr lang="en-US" sz="2400" b="0" i="0" dirty="0">
              <a:solidFill>
                <a:srgbClr val="444444"/>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530898" y="6140564"/>
            <a:ext cx="6096000" cy="830997"/>
          </a:xfrm>
          <a:prstGeom prst="rect">
            <a:avLst/>
          </a:prstGeom>
        </p:spPr>
        <p:txBody>
          <a:bodyPr>
            <a:spAutoFit/>
          </a:bodyPr>
          <a:lstStyle/>
          <a:p>
            <a:pPr marL="342900" indent="-342900" algn="just">
              <a:buFont typeface="Arial" panose="020B0604020202020204" pitchFamily="34" charset="0"/>
              <a:buChar char="•"/>
            </a:pPr>
            <a:r>
              <a:rPr lang="en-US" sz="2400" dirty="0">
                <a:solidFill>
                  <a:srgbClr val="474747"/>
                </a:solidFill>
                <a:latin typeface="Times New Roman" panose="02020603050405020304" pitchFamily="18" charset="0"/>
                <a:cs typeface="Times New Roman" panose="02020603050405020304" pitchFamily="18" charset="0"/>
              </a:rPr>
              <a:t>India is expected to have 9,000 MW of tidal energy potential.</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5880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950" y="668559"/>
            <a:ext cx="1625188" cy="369332"/>
          </a:xfrm>
          <a:prstGeom prst="rect">
            <a:avLst/>
          </a:prstGeom>
        </p:spPr>
        <p:txBody>
          <a:bodyPr wrap="none">
            <a:spAutoFit/>
          </a:bodyPr>
          <a:lstStyle/>
          <a:p>
            <a:r>
              <a:rPr lang="en-IN" b="1" dirty="0">
                <a:solidFill>
                  <a:srgbClr val="474747"/>
                </a:solidFill>
                <a:latin typeface="Roboto"/>
              </a:rPr>
              <a:t>Wave Energy</a:t>
            </a:r>
            <a:endParaRPr lang="en-IN" dirty="0"/>
          </a:p>
        </p:txBody>
      </p:sp>
      <p:sp>
        <p:nvSpPr>
          <p:cNvPr id="3" name="Rectangle 2"/>
          <p:cNvSpPr/>
          <p:nvPr/>
        </p:nvSpPr>
        <p:spPr>
          <a:xfrm>
            <a:off x="124494" y="1045472"/>
            <a:ext cx="6791460" cy="5940088"/>
          </a:xfrm>
          <a:prstGeom prst="rect">
            <a:avLst/>
          </a:prstGeom>
        </p:spPr>
        <p:txBody>
          <a:bodyPr wrap="square">
            <a:spAutoFit/>
          </a:bodyPr>
          <a:lstStyle/>
          <a:p>
            <a:pPr algn="just">
              <a:buFont typeface="Arial" panose="020B0604020202020204" pitchFamily="34" charset="0"/>
              <a:buChar char="•"/>
            </a:pPr>
            <a:r>
              <a:rPr lang="en-US" sz="2000" dirty="0">
                <a:solidFill>
                  <a:srgbClr val="666666"/>
                </a:solidFill>
                <a:latin typeface="Times New Roman" panose="02020603050405020304" pitchFamily="18" charset="0"/>
                <a:cs typeface="Times New Roman" panose="02020603050405020304" pitchFamily="18" charset="0"/>
              </a:rPr>
              <a:t>A</a:t>
            </a:r>
            <a:r>
              <a:rPr lang="en-US" sz="2000" b="1" dirty="0">
                <a:solidFill>
                  <a:srgbClr val="666666"/>
                </a:solidFill>
                <a:latin typeface="Times New Roman" panose="02020603050405020304" pitchFamily="18" charset="0"/>
                <a:cs typeface="Times New Roman" panose="02020603050405020304" pitchFamily="18" charset="0"/>
              </a:rPr>
              <a:t> wave energy converter</a:t>
            </a:r>
            <a:r>
              <a:rPr lang="en-US" sz="2000" dirty="0">
                <a:solidFill>
                  <a:srgbClr val="666666"/>
                </a:solidFill>
                <a:latin typeface="Times New Roman" panose="02020603050405020304" pitchFamily="18" charset="0"/>
                <a:cs typeface="Times New Roman" panose="02020603050405020304" pitchFamily="18" charset="0"/>
              </a:rPr>
              <a:t> (WEC), which is essentially a power station, converts wave energy hitting the coast into electricity.</a:t>
            </a:r>
          </a:p>
          <a:p>
            <a:pPr algn="just">
              <a:buFont typeface="Arial" panose="020B0604020202020204" pitchFamily="34" charset="0"/>
              <a:buChar char="•"/>
            </a:pPr>
            <a:r>
              <a:rPr lang="en-US" sz="2000" dirty="0" smtClean="0">
                <a:solidFill>
                  <a:srgbClr val="666666"/>
                </a:solidFill>
                <a:latin typeface="Times New Roman" panose="02020603050405020304" pitchFamily="18" charset="0"/>
                <a:cs typeface="Times New Roman" panose="02020603050405020304" pitchFamily="18" charset="0"/>
              </a:rPr>
              <a:t>It's </a:t>
            </a:r>
            <a:r>
              <a:rPr lang="en-US" sz="2000" dirty="0">
                <a:solidFill>
                  <a:srgbClr val="666666"/>
                </a:solidFill>
                <a:latin typeface="Times New Roman" panose="02020603050405020304" pitchFamily="18" charset="0"/>
                <a:cs typeface="Times New Roman" panose="02020603050405020304" pitchFamily="18" charset="0"/>
              </a:rPr>
              <a:t>a </a:t>
            </a:r>
            <a:r>
              <a:rPr lang="en-US" sz="2000" b="1" dirty="0">
                <a:solidFill>
                  <a:srgbClr val="666666"/>
                </a:solidFill>
                <a:latin typeface="Times New Roman" panose="02020603050405020304" pitchFamily="18" charset="0"/>
                <a:cs typeface="Times New Roman" panose="02020603050405020304" pitchFamily="18" charset="0"/>
              </a:rPr>
              <a:t>sealed chamber</a:t>
            </a:r>
            <a:r>
              <a:rPr lang="en-US" sz="2000" dirty="0">
                <a:solidFill>
                  <a:srgbClr val="666666"/>
                </a:solidFill>
                <a:latin typeface="Times New Roman" panose="02020603050405020304" pitchFamily="18" charset="0"/>
                <a:cs typeface="Times New Roman" panose="02020603050405020304" pitchFamily="18" charset="0"/>
              </a:rPr>
              <a:t> with a hole in the bottom that allows strong sea waves to flow into and out of it.</a:t>
            </a:r>
          </a:p>
          <a:p>
            <a:pPr algn="just">
              <a:buFont typeface="Arial" panose="020B0604020202020204" pitchFamily="34" charset="0"/>
              <a:buChar char="•"/>
            </a:pPr>
            <a:r>
              <a:rPr lang="en-US" sz="2000" dirty="0">
                <a:solidFill>
                  <a:srgbClr val="666666"/>
                </a:solidFill>
                <a:latin typeface="Times New Roman" panose="02020603050405020304" pitchFamily="18" charset="0"/>
                <a:cs typeface="Times New Roman" panose="02020603050405020304" pitchFamily="18" charset="0"/>
              </a:rPr>
              <a:t>The water level in the chamber rises and falls in time with the wave, forcing air forward and back through </a:t>
            </a:r>
            <a:r>
              <a:rPr lang="en-US" sz="2000" b="1" dirty="0">
                <a:solidFill>
                  <a:srgbClr val="666666"/>
                </a:solidFill>
                <a:latin typeface="Times New Roman" panose="02020603050405020304" pitchFamily="18" charset="0"/>
                <a:cs typeface="Times New Roman" panose="02020603050405020304" pitchFamily="18" charset="0"/>
              </a:rPr>
              <a:t>turbines </a:t>
            </a:r>
            <a:r>
              <a:rPr lang="en-US" sz="2000" dirty="0">
                <a:solidFill>
                  <a:srgbClr val="666666"/>
                </a:solidFill>
                <a:latin typeface="Times New Roman" panose="02020603050405020304" pitchFamily="18" charset="0"/>
                <a:cs typeface="Times New Roman" panose="02020603050405020304" pitchFamily="18" charset="0"/>
              </a:rPr>
              <a:t>connected to an upper aperture in the chamber.</a:t>
            </a:r>
          </a:p>
          <a:p>
            <a:pPr algn="just">
              <a:buFont typeface="Arial" panose="020B0604020202020204" pitchFamily="34" charset="0"/>
              <a:buChar char="•"/>
            </a:pPr>
            <a:r>
              <a:rPr lang="en-US" sz="2000" dirty="0">
                <a:solidFill>
                  <a:srgbClr val="666666"/>
                </a:solidFill>
                <a:latin typeface="Times New Roman" panose="02020603050405020304" pitchFamily="18" charset="0"/>
                <a:cs typeface="Times New Roman" panose="02020603050405020304" pitchFamily="18" charset="0"/>
              </a:rPr>
              <a:t>The turbines can be powered by compressed and decompressed air.</a:t>
            </a:r>
          </a:p>
          <a:p>
            <a:pPr algn="just">
              <a:buFont typeface="Arial" panose="020B0604020202020204" pitchFamily="34" charset="0"/>
              <a:buChar char="•"/>
            </a:pPr>
            <a:r>
              <a:rPr lang="en-US" sz="2000" dirty="0">
                <a:solidFill>
                  <a:srgbClr val="666666"/>
                </a:solidFill>
                <a:latin typeface="Times New Roman" panose="02020603050405020304" pitchFamily="18" charset="0"/>
                <a:cs typeface="Times New Roman" panose="02020603050405020304" pitchFamily="18" charset="0"/>
              </a:rPr>
              <a:t>The back and forth airflow through the turbine propels the turbine in the same direction.</a:t>
            </a:r>
          </a:p>
          <a:p>
            <a:pPr algn="just">
              <a:buFont typeface="Arial" panose="020B0604020202020204" pitchFamily="34" charset="0"/>
              <a:buChar char="•"/>
            </a:pPr>
            <a:r>
              <a:rPr lang="en-US" sz="2000" dirty="0">
                <a:solidFill>
                  <a:srgbClr val="666666"/>
                </a:solidFill>
                <a:latin typeface="Times New Roman" panose="02020603050405020304" pitchFamily="18" charset="0"/>
                <a:cs typeface="Times New Roman" panose="02020603050405020304" pitchFamily="18" charset="0"/>
              </a:rPr>
              <a:t>A </a:t>
            </a:r>
            <a:r>
              <a:rPr lang="en-US" sz="2000" b="1" dirty="0">
                <a:solidFill>
                  <a:srgbClr val="666666"/>
                </a:solidFill>
                <a:latin typeface="Times New Roman" panose="02020603050405020304" pitchFamily="18" charset="0"/>
                <a:cs typeface="Times New Roman" panose="02020603050405020304" pitchFamily="18" charset="0"/>
              </a:rPr>
              <a:t>shaft </a:t>
            </a:r>
            <a:r>
              <a:rPr lang="en-US" sz="2000" dirty="0">
                <a:solidFill>
                  <a:srgbClr val="666666"/>
                </a:solidFill>
                <a:latin typeface="Times New Roman" panose="02020603050405020304" pitchFamily="18" charset="0"/>
                <a:cs typeface="Times New Roman" panose="02020603050405020304" pitchFamily="18" charset="0"/>
              </a:rPr>
              <a:t>attached to a </a:t>
            </a:r>
            <a:r>
              <a:rPr lang="en-US" sz="2000" b="1" dirty="0">
                <a:solidFill>
                  <a:srgbClr val="666666"/>
                </a:solidFill>
                <a:latin typeface="Times New Roman" panose="02020603050405020304" pitchFamily="18" charset="0"/>
                <a:cs typeface="Times New Roman" panose="02020603050405020304" pitchFamily="18" charset="0"/>
              </a:rPr>
              <a:t>generator </a:t>
            </a:r>
            <a:r>
              <a:rPr lang="en-US" sz="2000" dirty="0">
                <a:solidFill>
                  <a:srgbClr val="666666"/>
                </a:solidFill>
                <a:latin typeface="Times New Roman" panose="02020603050405020304" pitchFamily="18" charset="0"/>
                <a:cs typeface="Times New Roman" panose="02020603050405020304" pitchFamily="18" charset="0"/>
              </a:rPr>
              <a:t>is turned by the propelling turbine.</a:t>
            </a:r>
          </a:p>
          <a:p>
            <a:pPr algn="just">
              <a:buFont typeface="Arial" panose="020B0604020202020204" pitchFamily="34" charset="0"/>
              <a:buChar char="•"/>
            </a:pPr>
            <a:r>
              <a:rPr lang="en-US" sz="2000" dirty="0">
                <a:solidFill>
                  <a:srgbClr val="666666"/>
                </a:solidFill>
                <a:latin typeface="Times New Roman" panose="02020603050405020304" pitchFamily="18" charset="0"/>
                <a:cs typeface="Times New Roman" panose="02020603050405020304" pitchFamily="18" charset="0"/>
              </a:rPr>
              <a:t>The generator generates power, which is then delivered to</a:t>
            </a:r>
            <a:r>
              <a:rPr lang="en-US" sz="2000" b="1" dirty="0">
                <a:solidFill>
                  <a:srgbClr val="666666"/>
                </a:solidFill>
                <a:latin typeface="Times New Roman" panose="02020603050405020304" pitchFamily="18" charset="0"/>
                <a:cs typeface="Times New Roman" panose="02020603050405020304" pitchFamily="18" charset="0"/>
              </a:rPr>
              <a:t> electrical grids</a:t>
            </a:r>
            <a:r>
              <a:rPr lang="en-US" sz="2000" dirty="0">
                <a:solidFill>
                  <a:srgbClr val="666666"/>
                </a:solidFill>
                <a:latin typeface="Times New Roman" panose="02020603050405020304" pitchFamily="18" charset="0"/>
                <a:cs typeface="Times New Roman" panose="02020603050405020304" pitchFamily="18" charset="0"/>
              </a:rPr>
              <a:t> and then to demand centers and distribution lines that connect individual homes and businesses.</a:t>
            </a:r>
          </a:p>
          <a:p>
            <a:pPr algn="just">
              <a:buFont typeface="Arial" panose="020B0604020202020204" pitchFamily="34" charset="0"/>
              <a:buChar char="•"/>
            </a:pPr>
            <a:r>
              <a:rPr lang="en-US" sz="2000" dirty="0">
                <a:solidFill>
                  <a:srgbClr val="666666"/>
                </a:solidFill>
                <a:latin typeface="Times New Roman" panose="02020603050405020304" pitchFamily="18" charset="0"/>
                <a:cs typeface="Times New Roman" panose="02020603050405020304" pitchFamily="18" charset="0"/>
              </a:rPr>
              <a:t>The advantage of this wave energy converter is that even very small wave motions can generate enough airflow to keep the turbine spinning and generate energy.</a:t>
            </a:r>
            <a:endParaRPr lang="en-US" sz="2000" b="0" i="0" dirty="0">
              <a:solidFill>
                <a:srgbClr val="666666"/>
              </a:solidFill>
              <a:effectLst/>
              <a:latin typeface="Times New Roman" panose="02020603050405020304" pitchFamily="18" charset="0"/>
              <a:cs typeface="Times New Roman" panose="02020603050405020304" pitchFamily="18" charset="0"/>
            </a:endParaRPr>
          </a:p>
        </p:txBody>
      </p:sp>
      <p:pic>
        <p:nvPicPr>
          <p:cNvPr id="2050" name="Picture 2" descr="A Wave Energy Conver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5321" y="1313646"/>
            <a:ext cx="3981450" cy="4597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449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9923" y="504331"/>
            <a:ext cx="4643322" cy="388696"/>
          </a:xfrm>
          <a:prstGeom prst="rect">
            <a:avLst/>
          </a:prstGeom>
        </p:spPr>
        <p:txBody>
          <a:bodyPr wrap="none">
            <a:spAutoFit/>
          </a:bodyPr>
          <a:lstStyle/>
          <a:p>
            <a:pPr algn="just">
              <a:lnSpc>
                <a:spcPct val="107000"/>
              </a:lnSpc>
              <a:spcAft>
                <a:spcPts val="800"/>
              </a:spcAft>
            </a:pPr>
            <a:r>
              <a:rPr lang="en-US" b="1" u="dotDash" dirty="0">
                <a:latin typeface="Times New Roman" panose="02020603050405020304" pitchFamily="18" charset="0"/>
                <a:ea typeface="Calibri" panose="020F0502020204030204" pitchFamily="34" charset="0"/>
                <a:cs typeface="Times New Roman" panose="02020603050405020304" pitchFamily="18" charset="0"/>
              </a:rPr>
              <a:t>Solar Radiation: Outside Earth’s atmosphere</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p:nvPr/>
        </p:nvPicPr>
        <p:blipFill>
          <a:blip r:embed="rId2"/>
          <a:stretch>
            <a:fillRect/>
          </a:stretch>
        </p:blipFill>
        <p:spPr>
          <a:xfrm>
            <a:off x="1197199" y="2099255"/>
            <a:ext cx="4443747" cy="3129568"/>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5640946" y="925479"/>
                <a:ext cx="6096000" cy="5932521"/>
              </a:xfrm>
              <a:prstGeom prst="rect">
                <a:avLst/>
              </a:prstGeom>
            </p:spPr>
            <p:txBody>
              <a:bodyPr>
                <a:spAutoFit/>
              </a:bodyPr>
              <a:lstStyle/>
              <a:p>
                <a:pPr marL="342900" indent="-342900" algn="just">
                  <a:lnSpc>
                    <a:spcPct val="107000"/>
                  </a:lnSpc>
                  <a:spcAft>
                    <a:spcPts val="8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Sun is a large sphere of very hot gases, the heat being generated by various kinds of fusion reactions. Its diameter is</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1.39</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𝑋</m:t>
                    </m:r>
                    <m:sSup>
                      <m:sSup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2400" i="1">
                            <a:effectLst/>
                            <a:latin typeface="Cambria Math" panose="02040503050406030204" pitchFamily="18" charset="0"/>
                            <a:ea typeface="Calibri" panose="020F0502020204030204" pitchFamily="34" charset="0"/>
                            <a:cs typeface="Times New Roman" panose="02020603050405020304" pitchFamily="18" charset="0"/>
                          </a:rPr>
                          <m:t>6</m:t>
                        </m:r>
                      </m:sup>
                    </m:sSup>
                    <m:r>
                      <a:rPr lang="en-US" sz="2400" i="1">
                        <a:effectLst/>
                        <a:latin typeface="Cambria Math" panose="02040503050406030204" pitchFamily="18" charset="0"/>
                        <a:ea typeface="Calibri" panose="020F0502020204030204" pitchFamily="34" charset="0"/>
                        <a:cs typeface="Times New Roman" panose="02020603050405020304" pitchFamily="18" charset="0"/>
                      </a:rPr>
                      <m:t>𝑘𝑚</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while that of earth is</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1.27</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𝑋</m:t>
                    </m:r>
                    <m:sSup>
                      <m:sSup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2400" i="1">
                            <a:effectLst/>
                            <a:latin typeface="Cambria Math" panose="02040503050406030204" pitchFamily="18" charset="0"/>
                            <a:ea typeface="Calibri" panose="020F0502020204030204" pitchFamily="34" charset="0"/>
                            <a:cs typeface="Times New Roman" panose="02020603050405020304" pitchFamily="18" charset="0"/>
                          </a:rPr>
                          <m:t>4</m:t>
                        </m:r>
                      </m:sup>
                    </m:sSup>
                    <m:r>
                      <a:rPr lang="en-US" sz="2400" i="1">
                        <a:effectLst/>
                        <a:latin typeface="Cambria Math" panose="02040503050406030204" pitchFamily="18" charset="0"/>
                        <a:ea typeface="Calibri" panose="020F0502020204030204" pitchFamily="34" charset="0"/>
                        <a:cs typeface="Times New Roman" panose="02020603050405020304" pitchFamily="18" charset="0"/>
                      </a:rPr>
                      <m:t>𝑘𝑚</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mean distance between the two is</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1.496</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𝑋</m:t>
                    </m:r>
                    <m:sSup>
                      <m:sSup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2400" i="1">
                            <a:effectLst/>
                            <a:latin typeface="Cambria Math" panose="02040503050406030204" pitchFamily="18" charset="0"/>
                            <a:ea typeface="Calibri" panose="020F0502020204030204" pitchFamily="34" charset="0"/>
                            <a:cs typeface="Times New Roman" panose="02020603050405020304" pitchFamily="18" charset="0"/>
                          </a:rPr>
                          <m:t>8</m:t>
                        </m:r>
                      </m:sup>
                    </m:sSup>
                    <m:r>
                      <a:rPr lang="en-US" sz="2400" i="1">
                        <a:effectLst/>
                        <a:latin typeface="Cambria Math" panose="02040503050406030204" pitchFamily="18" charset="0"/>
                        <a:ea typeface="Calibri" panose="020F0502020204030204" pitchFamily="34" charset="0"/>
                        <a:cs typeface="Times New Roman" panose="02020603050405020304" pitchFamily="18" charset="0"/>
                      </a:rPr>
                      <m:t>𝑘𝑚</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Although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Sun is large, it subtends an angle of only 32 minutes (0.53</a:t>
                </a:r>
                <a:r>
                  <a:rPr lang="en-US" sz="2400" baseline="30000" dirty="0">
                    <a:effectLst/>
                    <a:latin typeface="Times New Roman" panose="02020603050405020304" pitchFamily="18" charset="0"/>
                    <a:ea typeface="Times New Roman" panose="02020603050405020304" pitchFamily="18" charset="0"/>
                    <a:cs typeface="Times New Roman" panose="02020603050405020304" pitchFamily="18" charset="0"/>
                  </a:rPr>
                  <a:t>0</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the earth surface. This is because it is also at a very large distance. Thus the beam radiation received from the Sun on the earth is almost parallel. </a:t>
                </a:r>
                <a:endPar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brightness of the sun varies from its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centre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to its edge. </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640946" y="925479"/>
                <a:ext cx="6096000" cy="5932521"/>
              </a:xfrm>
              <a:prstGeom prst="rect">
                <a:avLst/>
              </a:prstGeom>
              <a:blipFill rotWithShape="0">
                <a:blip r:embed="rId3"/>
                <a:stretch>
                  <a:fillRect l="-1300" t="-822" r="-1600" b="-1028"/>
                </a:stretch>
              </a:blipFill>
            </p:spPr>
            <p:txBody>
              <a:bodyPr/>
              <a:lstStyle/>
              <a:p>
                <a:r>
                  <a:rPr lang="en-IN">
                    <a:noFill/>
                  </a:rPr>
                  <a:t> </a:t>
                </a:r>
              </a:p>
            </p:txBody>
          </p:sp>
        </mc:Fallback>
      </mc:AlternateContent>
    </p:spTree>
    <p:extLst>
      <p:ext uri="{BB962C8B-B14F-4D97-AF65-F5344CB8AC3E}">
        <p14:creationId xmlns:p14="http://schemas.microsoft.com/office/powerpoint/2010/main" val="1504434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1064" y="576061"/>
            <a:ext cx="9813701" cy="3619500"/>
          </a:xfrm>
          <a:prstGeom prst="rect">
            <a:avLst/>
          </a:prstGeom>
        </p:spPr>
      </p:pic>
      <p:sp>
        <p:nvSpPr>
          <p:cNvPr id="3" name="Rectangle 2"/>
          <p:cNvSpPr/>
          <p:nvPr/>
        </p:nvSpPr>
        <p:spPr>
          <a:xfrm>
            <a:off x="2159358" y="4195561"/>
            <a:ext cx="6096000" cy="369332"/>
          </a:xfrm>
          <a:prstGeom prst="rect">
            <a:avLst/>
          </a:prstGeom>
        </p:spPr>
        <p:txBody>
          <a:bodyPr>
            <a:spAutoFit/>
          </a:bodyPr>
          <a:lstStyle/>
          <a:p>
            <a:r>
              <a:rPr lang="en-IN" b="1" dirty="0">
                <a:latin typeface="OptimaLTStd-Bold"/>
              </a:rPr>
              <a:t>FIGURE </a:t>
            </a:r>
            <a:r>
              <a:rPr lang="en-IN" b="1" dirty="0" smtClean="0">
                <a:latin typeface="OptimaLTStd-Bold"/>
              </a:rPr>
              <a:t>:</a:t>
            </a:r>
            <a:r>
              <a:rPr lang="en-US" dirty="0" smtClean="0">
                <a:latin typeface="PalatinoLTStd-Roman"/>
              </a:rPr>
              <a:t> </a:t>
            </a:r>
            <a:r>
              <a:rPr lang="en-US" dirty="0">
                <a:latin typeface="PalatinoLTStd-Roman"/>
              </a:rPr>
              <a:t>Motion of the earth about the sun.</a:t>
            </a:r>
            <a:endParaRPr lang="en-IN" dirty="0"/>
          </a:p>
        </p:txBody>
      </p:sp>
      <p:sp>
        <p:nvSpPr>
          <p:cNvPr id="4" name="Rectangle 3"/>
          <p:cNvSpPr/>
          <p:nvPr/>
        </p:nvSpPr>
        <p:spPr>
          <a:xfrm>
            <a:off x="631064" y="4657636"/>
            <a:ext cx="11560936" cy="707886"/>
          </a:xfrm>
          <a:prstGeom prst="rect">
            <a:avLst/>
          </a:prstGeom>
        </p:spPr>
        <p:txBody>
          <a:bodyPr wrap="square">
            <a:spAutoFit/>
          </a:bodyPr>
          <a:lstStyle/>
          <a:p>
            <a:pPr algn="just"/>
            <a:r>
              <a:rPr lang="en-US" sz="2000" dirty="0">
                <a:latin typeface="Times New Roman" panose="02020603050405020304" pitchFamily="18" charset="0"/>
                <a:cs typeface="Times New Roman" panose="02020603050405020304" pitchFamily="18" charset="0"/>
              </a:rPr>
              <a:t>Figure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shows the annual orbit of the earth around the sun.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The distance between </a:t>
            </a:r>
            <a:r>
              <a:rPr lang="en-US" sz="2000" dirty="0">
                <a:latin typeface="Times New Roman" panose="02020603050405020304" pitchFamily="18" charset="0"/>
                <a:cs typeface="Times New Roman" panose="02020603050405020304" pitchFamily="18" charset="0"/>
              </a:rPr>
              <a:t>the earth and the sun changes throughout the </a:t>
            </a:r>
            <a:r>
              <a:rPr lang="en-US" sz="2000" dirty="0" smtClean="0">
                <a:latin typeface="Times New Roman" panose="02020603050405020304" pitchFamily="18" charset="0"/>
                <a:cs typeface="Times New Roman" panose="02020603050405020304" pitchFamily="18" charset="0"/>
              </a:rPr>
              <a:t>year. </a:t>
            </a:r>
            <a:endParaRPr lang="en-IN" sz="2000" dirty="0">
              <a:latin typeface="Times New Roman" panose="02020603050405020304" pitchFamily="18" charset="0"/>
              <a:cs typeface="Times New Roman" panose="02020603050405020304" pitchFamily="18" charset="0"/>
            </a:endParaRPr>
          </a:p>
        </p:txBody>
      </p:sp>
      <p:sp>
        <p:nvSpPr>
          <p:cNvPr id="5" name="Rectangle 4"/>
          <p:cNvSpPr/>
          <p:nvPr/>
        </p:nvSpPr>
        <p:spPr>
          <a:xfrm>
            <a:off x="446466" y="5226784"/>
            <a:ext cx="11183155" cy="1631216"/>
          </a:xfrm>
          <a:prstGeom prst="rect">
            <a:avLst/>
          </a:prstGeom>
        </p:spPr>
        <p:txBody>
          <a:bodyPr wrap="square">
            <a:spAutoFit/>
          </a:bodyPr>
          <a:lstStyle/>
          <a:p>
            <a:pPr algn="just"/>
            <a:r>
              <a:rPr lang="en-US" sz="2000" dirty="0" smtClean="0">
                <a:latin typeface="Times New Roman" panose="02020603050405020304" pitchFamily="18" charset="0"/>
                <a:cs typeface="Times New Roman" panose="02020603050405020304" pitchFamily="18" charset="0"/>
              </a:rPr>
              <a:t>The minimum being </a:t>
            </a:r>
            <a:r>
              <a:rPr lang="en-US" sz="2000" dirty="0">
                <a:latin typeface="Times New Roman" panose="02020603050405020304" pitchFamily="18" charset="0"/>
                <a:cs typeface="Times New Roman" panose="02020603050405020304" pitchFamily="18" charset="0"/>
              </a:rPr>
              <a:t>1.471 × 1011 m at winter solstice (December 21) and the maximum </a:t>
            </a:r>
            <a:r>
              <a:rPr lang="en-US" sz="2000" dirty="0" smtClean="0">
                <a:latin typeface="Times New Roman" panose="02020603050405020304" pitchFamily="18" charset="0"/>
                <a:cs typeface="Times New Roman" panose="02020603050405020304" pitchFamily="18" charset="0"/>
              </a:rPr>
              <a:t>being 1.521 </a:t>
            </a:r>
            <a:r>
              <a:rPr lang="en-US" sz="2000" dirty="0">
                <a:latin typeface="Times New Roman" panose="02020603050405020304" pitchFamily="18" charset="0"/>
                <a:cs typeface="Times New Roman" panose="02020603050405020304" pitchFamily="18" charset="0"/>
              </a:rPr>
              <a:t>× 1011 m at summer solstice (June 21).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year-round average earth</a:t>
            </a:r>
            <a:r>
              <a:rPr lang="en-US" sz="2000" dirty="0" smtClean="0">
                <a:latin typeface="Times New Roman" panose="02020603050405020304" pitchFamily="18" charset="0"/>
                <a:cs typeface="Times New Roman" panose="02020603050405020304" pitchFamily="18" charset="0"/>
              </a:rPr>
              <a:t>– sun </a:t>
            </a:r>
            <a:r>
              <a:rPr lang="en-US" sz="2000" dirty="0">
                <a:latin typeface="Times New Roman" panose="02020603050405020304" pitchFamily="18" charset="0"/>
                <a:cs typeface="Times New Roman" panose="02020603050405020304" pitchFamily="18" charset="0"/>
              </a:rPr>
              <a:t>distance is 1.496 × 1011 m. The amount of solar radiation intercepted</a:t>
            </a:r>
          </a:p>
          <a:p>
            <a:pPr algn="just"/>
            <a:r>
              <a:rPr lang="en-US" sz="2000" dirty="0">
                <a:latin typeface="Times New Roman" panose="02020603050405020304" pitchFamily="18" charset="0"/>
                <a:cs typeface="Times New Roman" panose="02020603050405020304" pitchFamily="18" charset="0"/>
              </a:rPr>
              <a:t>by the earth, therefore, varies throughout the year, the maximum being </a:t>
            </a:r>
            <a:r>
              <a:rPr lang="en-US" sz="2000" dirty="0" smtClean="0">
                <a:latin typeface="Times New Roman" panose="02020603050405020304" pitchFamily="18" charset="0"/>
                <a:cs typeface="Times New Roman" panose="02020603050405020304" pitchFamily="18" charset="0"/>
              </a:rPr>
              <a:t>on December </a:t>
            </a:r>
            <a:r>
              <a:rPr lang="en-US" sz="2000" dirty="0">
                <a:latin typeface="Times New Roman" panose="02020603050405020304" pitchFamily="18" charset="0"/>
                <a:cs typeface="Times New Roman" panose="02020603050405020304" pitchFamily="18" charset="0"/>
              </a:rPr>
              <a:t>21 and the minimum on June 21.</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1457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704044" y="752308"/>
                <a:ext cx="11118761" cy="6014723"/>
              </a:xfrm>
              <a:prstGeom prst="rect">
                <a:avLst/>
              </a:prstGeom>
            </p:spPr>
            <p:txBody>
              <a:bodyPr wrap="square">
                <a:spAutoFit/>
              </a:bodyPr>
              <a:lstStyle/>
              <a:p>
                <a:pPr marL="342900" indent="-342900" algn="just">
                  <a:lnSpc>
                    <a:spcPct val="107000"/>
                  </a:lnSpc>
                  <a:spcAft>
                    <a:spcPts val="8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energy flux received from the Sun outside the earth’s atmosphere is essentially constant. </a:t>
                </a: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The </a:t>
                </a:r>
                <a:r>
                  <a:rPr lang="en-US" sz="2400" dirty="0">
                    <a:latin typeface="Times New Roman" panose="02020603050405020304" pitchFamily="18" charset="0"/>
                    <a:ea typeface="Calibri" panose="020F0502020204030204" pitchFamily="34" charset="0"/>
                    <a:cs typeface="Times New Roman" panose="02020603050405020304" pitchFamily="18" charset="0"/>
                  </a:rPr>
                  <a:t>solar constant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I</a:t>
                </a:r>
                <a:r>
                  <a:rPr lang="en-US" sz="2400" baseline="-25000" dirty="0" err="1">
                    <a:effectLst/>
                    <a:latin typeface="Times New Roman" panose="02020603050405020304" pitchFamily="18" charset="0"/>
                    <a:ea typeface="Calibri" panose="020F0502020204030204" pitchFamily="34" charset="0"/>
                    <a:cs typeface="Times New Roman" panose="02020603050405020304" pitchFamily="18" charset="0"/>
                  </a:rPr>
                  <a:t>sc</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is the rate at which energy is received from the Sun on a unit area perpendicular to the rays of the Sun, at the mean distance of earth from the sun. </a:t>
                </a:r>
                <a:endParaRPr lang="en-US"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The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earth revolves around the Sun in an elliptical orbit having a very small eccentricity, and with the Sun at one of the foci. Consequently the distance between the earth and the sun varies a little through the year. Because of this variation, the extraterrestrial flux also varies. </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value on any day can be calculated from the equation</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14:m>
                  <m:oMath xmlns:m="http://schemas.openxmlformats.org/officeDocument/2006/math">
                    <m:sSubSup>
                      <m:sSubSup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𝑠𝑐</m:t>
                        </m:r>
                      </m:sub>
                      <m:sup>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𝑠𝑐</m:t>
                        </m:r>
                      </m:sub>
                    </m:sSub>
                    <m:d>
                      <m:d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1+0.033 </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𝑐𝑜𝑠</m:t>
                        </m:r>
                        <m:f>
                          <m:f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360</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𝑛</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365</m:t>
                            </m:r>
                          </m:den>
                        </m:f>
                      </m:e>
                    </m:d>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………………………………………………..(1)</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where n is the day of the year. </a:t>
                </a:r>
                <a:endPar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From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eq</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(1), it can be seen that since the cosine function varies from +1 to -1, the extraterrestrial radiation flux varies by ±3.3% over a year.</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704044" y="752308"/>
                <a:ext cx="11118761" cy="6014723"/>
              </a:xfrm>
              <a:prstGeom prst="rect">
                <a:avLst/>
              </a:prstGeom>
              <a:blipFill rotWithShape="0">
                <a:blip r:embed="rId2"/>
                <a:stretch>
                  <a:fillRect l="-822" t="-811" r="-877" b="-1317"/>
                </a:stretch>
              </a:blipFill>
            </p:spPr>
            <p:txBody>
              <a:bodyPr/>
              <a:lstStyle/>
              <a:p>
                <a:r>
                  <a:rPr lang="en-IN">
                    <a:noFill/>
                  </a:rPr>
                  <a:t> </a:t>
                </a:r>
              </a:p>
            </p:txBody>
          </p:sp>
        </mc:Fallback>
      </mc:AlternateContent>
    </p:spTree>
    <p:extLst>
      <p:ext uri="{BB962C8B-B14F-4D97-AF65-F5344CB8AC3E}">
        <p14:creationId xmlns:p14="http://schemas.microsoft.com/office/powerpoint/2010/main" val="1750007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87887" y="1687133"/>
            <a:ext cx="8448541" cy="4340180"/>
          </a:xfrm>
          <a:prstGeom prst="rect">
            <a:avLst/>
          </a:prstGeom>
        </p:spPr>
      </p:pic>
      <p:sp>
        <p:nvSpPr>
          <p:cNvPr id="3" name="Rectangle 2"/>
          <p:cNvSpPr/>
          <p:nvPr/>
        </p:nvSpPr>
        <p:spPr>
          <a:xfrm>
            <a:off x="1003264" y="655680"/>
            <a:ext cx="5285229" cy="461665"/>
          </a:xfrm>
          <a:prstGeom prst="rect">
            <a:avLst/>
          </a:prstGeom>
        </p:spPr>
        <p:txBody>
          <a:bodyPr wrap="none">
            <a:spAutoFit/>
          </a:bodyPr>
          <a:lstStyle/>
          <a:p>
            <a:r>
              <a:rPr lang="en-IN" sz="2400" b="1" dirty="0">
                <a:latin typeface="Times New Roman" panose="02020603050405020304" pitchFamily="18" charset="0"/>
                <a:cs typeface="Times New Roman" panose="02020603050405020304" pitchFamily="18" charset="0"/>
              </a:rPr>
              <a:t>Variation of </a:t>
            </a:r>
            <a:r>
              <a:rPr lang="en-IN" sz="2400" b="1" dirty="0" err="1">
                <a:latin typeface="Times New Roman" panose="02020603050405020304" pitchFamily="18" charset="0"/>
                <a:cs typeface="Times New Roman" panose="02020603050405020304" pitchFamily="18" charset="0"/>
              </a:rPr>
              <a:t>Extraterrestrial</a:t>
            </a:r>
            <a:r>
              <a:rPr lang="en-IN" sz="2400" b="1" dirty="0">
                <a:latin typeface="Times New Roman" panose="02020603050405020304" pitchFamily="18" charset="0"/>
                <a:cs typeface="Times New Roman" panose="02020603050405020304" pitchFamily="18" charset="0"/>
              </a:rPr>
              <a:t> Radiation</a:t>
            </a:r>
          </a:p>
        </p:txBody>
      </p:sp>
    </p:spTree>
    <p:extLst>
      <p:ext uri="{BB962C8B-B14F-4D97-AF65-F5344CB8AC3E}">
        <p14:creationId xmlns:p14="http://schemas.microsoft.com/office/powerpoint/2010/main" val="1258006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723123"/>
            <a:ext cx="11466490" cy="863250"/>
          </a:xfrm>
          <a:prstGeom prst="rect">
            <a:avLst/>
          </a:prstGeom>
        </p:spPr>
        <p:txBody>
          <a:bodyPr wrap="square">
            <a:spAutoFit/>
          </a:bodyPr>
          <a:lstStyle/>
          <a:p>
            <a:pPr marL="342900" indent="-342900" algn="just">
              <a:lnSpc>
                <a:spcPct val="107000"/>
              </a:lnSpc>
              <a:spcAft>
                <a:spcPts val="800"/>
              </a:spcAft>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Solar radiation incident outside the earth atmosphere is called extraterrestrial radiation. Spectral distribution of extraterrestrial solar radiation is shown in figure1.</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p:nvPr/>
        </p:nvPicPr>
        <p:blipFill>
          <a:blip r:embed="rId2"/>
          <a:stretch>
            <a:fillRect/>
          </a:stretch>
        </p:blipFill>
        <p:spPr>
          <a:xfrm>
            <a:off x="1571223" y="1682963"/>
            <a:ext cx="7907628" cy="3129566"/>
          </a:xfrm>
          <a:prstGeom prst="rect">
            <a:avLst/>
          </a:prstGeom>
        </p:spPr>
      </p:pic>
      <p:sp>
        <p:nvSpPr>
          <p:cNvPr id="4" name="Rectangle 3"/>
          <p:cNvSpPr/>
          <p:nvPr/>
        </p:nvSpPr>
        <p:spPr>
          <a:xfrm>
            <a:off x="3214195" y="4812529"/>
            <a:ext cx="5647700" cy="388696"/>
          </a:xfrm>
          <a:prstGeom prst="rect">
            <a:avLst/>
          </a:prstGeom>
        </p:spPr>
        <p:txBody>
          <a:bodyPr wrap="none">
            <a:spAutoFit/>
          </a:bodyPr>
          <a:lstStyle/>
          <a:p>
            <a:pPr algn="ct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Fig1:</a:t>
            </a:r>
            <a:r>
              <a:rPr lang="en-US" dirty="0">
                <a:latin typeface="Times New Roman" panose="02020603050405020304" pitchFamily="18" charset="0"/>
                <a:ea typeface="Times New Roman" panose="02020603050405020304" pitchFamily="18" charset="0"/>
                <a:cs typeface="Times New Roman" panose="02020603050405020304" pitchFamily="18" charset="0"/>
              </a:rPr>
              <a:t> Spectral distribution of extraterrestrial solar radiation</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85104" y="5139834"/>
            <a:ext cx="11286186" cy="1775614"/>
          </a:xfrm>
          <a:prstGeom prst="rect">
            <a:avLst/>
          </a:prstGeom>
        </p:spPr>
        <p:txBody>
          <a:bodyPr wrap="square">
            <a:spAutoFit/>
          </a:bodyPr>
          <a:lstStyle/>
          <a:p>
            <a:pPr marL="342900" indent="-342900" algn="just">
              <a:lnSpc>
                <a:spcPct val="107000"/>
              </a:lnSpc>
              <a:spcAft>
                <a:spcPts val="800"/>
              </a:spcAft>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It will be seen that the spectral value first increases sharply with wavelength, passes through a maximum value at a wavelength of 498 nm and then decreases asymptotically to zero. </a:t>
            </a:r>
            <a:endParaRPr lang="en-US"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4389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840" y="452815"/>
            <a:ext cx="3922933" cy="388696"/>
          </a:xfrm>
          <a:prstGeom prst="rect">
            <a:avLst/>
          </a:prstGeom>
        </p:spPr>
        <p:txBody>
          <a:bodyPr wrap="none">
            <a:spAutoFit/>
          </a:bodyPr>
          <a:lstStyle/>
          <a:p>
            <a:pPr>
              <a:lnSpc>
                <a:spcPct val="107000"/>
              </a:lnSpc>
              <a:spcAft>
                <a:spcPts val="800"/>
              </a:spcAft>
            </a:pPr>
            <a:r>
              <a:rPr lang="en-US" b="1" u="dash" dirty="0">
                <a:latin typeface="Times New Roman" panose="02020603050405020304" pitchFamily="18" charset="0"/>
                <a:ea typeface="Times New Roman" panose="02020603050405020304" pitchFamily="18" charset="0"/>
                <a:cs typeface="Times New Roman" panose="02020603050405020304" pitchFamily="18" charset="0"/>
              </a:rPr>
              <a:t>Solar Radiation at the Earth’s surface</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67840" y="954942"/>
            <a:ext cx="11745118" cy="863250"/>
          </a:xfrm>
          <a:prstGeom prst="rect">
            <a:avLst/>
          </a:prstGeom>
        </p:spPr>
        <p:txBody>
          <a:bodyPr wrap="square">
            <a:spAutoFit/>
          </a:bodyPr>
          <a:lstStyle/>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Solar radiation is received at the earth’s surface in an attenuated form because it is subjected to the mechanisms of absorption and scattering as it passes through the earth’s atmosphere (fig2).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609860" y="2123471"/>
            <a:ext cx="9388698" cy="3667125"/>
          </a:xfrm>
          <a:prstGeom prst="rect">
            <a:avLst/>
          </a:prstGeom>
          <a:noFill/>
          <a:ln>
            <a:noFill/>
          </a:ln>
        </p:spPr>
      </p:pic>
      <p:sp>
        <p:nvSpPr>
          <p:cNvPr id="5" name="Rectangle 4"/>
          <p:cNvSpPr/>
          <p:nvPr/>
        </p:nvSpPr>
        <p:spPr>
          <a:xfrm>
            <a:off x="2316051" y="5811457"/>
            <a:ext cx="7976315" cy="787652"/>
          </a:xfrm>
          <a:prstGeom prst="rect">
            <a:avLst/>
          </a:prstGeom>
        </p:spPr>
        <p:txBody>
          <a:bodyPr wrap="square">
            <a:spAutoFit/>
          </a:bodyPr>
          <a:lstStyle/>
          <a:p>
            <a:pPr algn="ct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Fig 2: schematic representation of (</a:t>
            </a:r>
            <a:r>
              <a:rPr lang="en-US" dirty="0" err="1">
                <a:latin typeface="Times New Roman" panose="02020603050405020304" pitchFamily="18" charset="0"/>
                <a:ea typeface="Calibri" panose="020F0502020204030204" pitchFamily="34" charset="0"/>
                <a:cs typeface="Times New Roman" panose="02020603050405020304" pitchFamily="18" charset="0"/>
              </a:rPr>
              <a:t>i</a:t>
            </a:r>
            <a:r>
              <a:rPr lang="en-US" dirty="0">
                <a:latin typeface="Times New Roman" panose="02020603050405020304" pitchFamily="18" charset="0"/>
                <a:ea typeface="Calibri" panose="020F0502020204030204" pitchFamily="34" charset="0"/>
                <a:cs typeface="Times New Roman" panose="02020603050405020304" pitchFamily="18" charset="0"/>
              </a:rPr>
              <a:t>) mechanisms of absorption and scattering</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(ii) Beam and diffuse radiation received at earth surface</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2853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036" y="279930"/>
            <a:ext cx="5758308" cy="584775"/>
          </a:xfrm>
          <a:prstGeom prst="rect">
            <a:avLst/>
          </a:prstGeom>
        </p:spPr>
        <p:txBody>
          <a:bodyPr wrap="none">
            <a:spAutoFit/>
          </a:bodyPr>
          <a:lstStyle/>
          <a:p>
            <a:pPr algn="just"/>
            <a:r>
              <a:rPr lang="en-IN" sz="3200" b="1" dirty="0" smtClean="0">
                <a:effectLst/>
                <a:latin typeface="Times New Roman" panose="02020603050405020304" pitchFamily="18" charset="0"/>
                <a:ea typeface="Times New Roman" panose="02020603050405020304" pitchFamily="18" charset="0"/>
              </a:rPr>
              <a:t>Primary and Secondary Energy</a:t>
            </a:r>
            <a:endParaRPr lang="en-IN" sz="32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335503" y="864705"/>
            <a:ext cx="11340689" cy="1569660"/>
          </a:xfrm>
          <a:prstGeom prst="rect">
            <a:avLst/>
          </a:prstGeom>
        </p:spPr>
        <p:txBody>
          <a:bodyPr wrap="square">
            <a:spAutoFit/>
          </a:bodyPr>
          <a:lstStyle/>
          <a:p>
            <a:pPr algn="just"/>
            <a:r>
              <a:rPr lang="en-IN" sz="2400" dirty="0" smtClean="0">
                <a:effectLst/>
                <a:latin typeface="Times New Roman" panose="02020603050405020304" pitchFamily="18" charset="0"/>
                <a:ea typeface="Calibri" panose="020F0502020204030204" pitchFamily="34" charset="0"/>
                <a:cs typeface="Times New Roman" panose="02020603050405020304" pitchFamily="18" charset="0"/>
              </a:rPr>
              <a:t>Primary energy sources are those that are either found or stored in nature. Common primary energy sources are coal, oil, natural gas, and biomass (such as wood). Other primary energy sources available include nuclear energy from radioactive substances, thermal energy stored in earth's interior, and potential energy due to earth's gravity.</a:t>
            </a:r>
            <a:endParaRPr lang="en-IN" sz="2400" dirty="0">
              <a:latin typeface="Times New Roman" panose="02020603050405020304" pitchFamily="18" charset="0"/>
              <a:cs typeface="Times New Roman" panose="02020603050405020304" pitchFamily="18" charset="0"/>
            </a:endParaRPr>
          </a:p>
        </p:txBody>
      </p:sp>
      <p:pic>
        <p:nvPicPr>
          <p:cNvPr id="4" name="Picture 3"/>
          <p:cNvPicPr/>
          <p:nvPr/>
        </p:nvPicPr>
        <p:blipFill>
          <a:blip r:embed="rId2"/>
          <a:stretch>
            <a:fillRect/>
          </a:stretch>
        </p:blipFill>
        <p:spPr>
          <a:xfrm>
            <a:off x="1390919" y="2531876"/>
            <a:ext cx="9478850" cy="4269105"/>
          </a:xfrm>
          <a:prstGeom prst="rect">
            <a:avLst/>
          </a:prstGeom>
        </p:spPr>
      </p:pic>
    </p:spTree>
    <p:extLst>
      <p:ext uri="{BB962C8B-B14F-4D97-AF65-F5344CB8AC3E}">
        <p14:creationId xmlns:p14="http://schemas.microsoft.com/office/powerpoint/2010/main" val="2288777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924" y="574415"/>
            <a:ext cx="11170276" cy="5742534"/>
          </a:xfrm>
          <a:prstGeom prst="rect">
            <a:avLst/>
          </a:prstGeom>
        </p:spPr>
        <p:txBody>
          <a:bodyPr wrap="square">
            <a:spAutoFit/>
          </a:bodyPr>
          <a:lstStyle/>
          <a:p>
            <a:pPr algn="just">
              <a:lnSpc>
                <a:spcPct val="107000"/>
              </a:lnSpc>
              <a:spcAft>
                <a:spcPts val="800"/>
              </a:spcAft>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Absorption</a:t>
            </a:r>
            <a:r>
              <a:rPr lang="en-US" sz="2400" dirty="0">
                <a:latin typeface="Times New Roman" panose="02020603050405020304" pitchFamily="18" charset="0"/>
                <a:ea typeface="Calibri" panose="020F0502020204030204" pitchFamily="34" charset="0"/>
                <a:cs typeface="Times New Roman" panose="02020603050405020304" pitchFamily="18" charset="0"/>
              </a:rPr>
              <a:t> occurs mainly due to the presence of ozone and water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vapour</a:t>
            </a:r>
            <a:r>
              <a:rPr lang="en-US" sz="2400" dirty="0">
                <a:latin typeface="Times New Roman" panose="02020603050405020304" pitchFamily="18" charset="0"/>
                <a:ea typeface="Calibri" panose="020F0502020204030204" pitchFamily="34" charset="0"/>
                <a:cs typeface="Times New Roman" panose="02020603050405020304" pitchFamily="18" charset="0"/>
              </a:rPr>
              <a:t> in the atmosphere and due to other gases (like CO</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2 </a:t>
            </a:r>
            <a:r>
              <a:rPr lang="en-US" sz="2400" dirty="0">
                <a:latin typeface="Times New Roman" panose="02020603050405020304" pitchFamily="18" charset="0"/>
                <a:ea typeface="Calibri" panose="020F0502020204030204" pitchFamily="34" charset="0"/>
                <a:cs typeface="Times New Roman" panose="02020603050405020304" pitchFamily="18" charset="0"/>
              </a:rPr>
              <a:t>, NO</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2 </a:t>
            </a:r>
            <a:r>
              <a:rPr lang="en-US" sz="2400" dirty="0">
                <a:latin typeface="Times New Roman" panose="02020603050405020304" pitchFamily="18" charset="0"/>
                <a:ea typeface="Calibri" panose="020F0502020204030204" pitchFamily="34" charset="0"/>
                <a:cs typeface="Times New Roman" panose="02020603050405020304" pitchFamily="18" charset="0"/>
              </a:rPr>
              <a:t>, CO, O</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2 </a:t>
            </a:r>
            <a:r>
              <a:rPr lang="en-US" sz="2400" dirty="0">
                <a:latin typeface="Times New Roman" panose="02020603050405020304" pitchFamily="18" charset="0"/>
                <a:ea typeface="Calibri" panose="020F0502020204030204" pitchFamily="34" charset="0"/>
                <a:cs typeface="Times New Roman" panose="02020603050405020304" pitchFamily="18" charset="0"/>
              </a:rPr>
              <a:t>and CH</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4 </a:t>
            </a:r>
            <a:r>
              <a:rPr lang="en-US" sz="2400" dirty="0">
                <a:latin typeface="Times New Roman" panose="02020603050405020304" pitchFamily="18" charset="0"/>
                <a:ea typeface="Calibri" panose="020F0502020204030204" pitchFamily="34" charset="0"/>
                <a:cs typeface="Times New Roman" panose="02020603050405020304" pitchFamily="18" charset="0"/>
              </a:rPr>
              <a:t>). It results in an increase in the internal energy of atmosphere. </a:t>
            </a: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Scattering </a:t>
            </a:r>
            <a:r>
              <a:rPr lang="en-US" sz="2400" dirty="0">
                <a:latin typeface="Times New Roman" panose="02020603050405020304" pitchFamily="18" charset="0"/>
                <a:ea typeface="Calibri" panose="020F0502020204030204" pitchFamily="34" charset="0"/>
                <a:cs typeface="Times New Roman" panose="02020603050405020304" pitchFamily="18" charset="0"/>
              </a:rPr>
              <a:t>occurs due to all gaseous molecules as well as particulate matter in the atmosphere. The scattered radiation is redistributed in all directions, some going back into space and some reaching earth surface.</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Maximum radiation </a:t>
            </a:r>
            <a:r>
              <a:rPr lang="en-US" sz="2400" dirty="0">
                <a:latin typeface="Times New Roman" panose="02020603050405020304" pitchFamily="18" charset="0"/>
                <a:ea typeface="Calibri" panose="020F0502020204030204" pitchFamily="34" charset="0"/>
                <a:cs typeface="Times New Roman" panose="02020603050405020304" pitchFamily="18" charset="0"/>
              </a:rPr>
              <a:t>is received on the earth’s surface under the conditions of a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cloudless sky. </a:t>
            </a:r>
            <a:endParaRPr lang="en-US" sz="2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Solar </a:t>
            </a:r>
            <a:r>
              <a:rPr lang="en-US" sz="2400" dirty="0">
                <a:latin typeface="Times New Roman" panose="02020603050405020304" pitchFamily="18" charset="0"/>
                <a:ea typeface="Calibri" panose="020F0502020204030204" pitchFamily="34" charset="0"/>
                <a:cs typeface="Times New Roman" panose="02020603050405020304" pitchFamily="18" charset="0"/>
              </a:rPr>
              <a:t>radiation received at earth’s surface without change of direction, i.e. in line with the Sun is called </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beam or direct radiation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The </a:t>
            </a:r>
            <a:r>
              <a:rPr lang="en-US" sz="2400" dirty="0">
                <a:latin typeface="Times New Roman" panose="02020603050405020304" pitchFamily="18" charset="0"/>
                <a:ea typeface="Calibri" panose="020F0502020204030204" pitchFamily="34" charset="0"/>
                <a:cs typeface="Times New Roman" panose="02020603050405020304" pitchFamily="18" charset="0"/>
              </a:rPr>
              <a:t>radiation received at earth’s surface from all parts of the sky’s hemisphere is called </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diffuse radiation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The </a:t>
            </a:r>
            <a:r>
              <a:rPr lang="en-US" sz="2400" dirty="0">
                <a:latin typeface="Times New Roman" panose="02020603050405020304" pitchFamily="18" charset="0"/>
                <a:ea typeface="Calibri" panose="020F0502020204030204" pitchFamily="34" charset="0"/>
                <a:cs typeface="Times New Roman" panose="02020603050405020304" pitchFamily="18" charset="0"/>
              </a:rPr>
              <a:t>sum of the beam and diffuse radiation is referred to as </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total or global radiation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99710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374" y="334812"/>
            <a:ext cx="11350579" cy="1775614"/>
          </a:xfrm>
          <a:prstGeom prst="rect">
            <a:avLst/>
          </a:prstGeom>
        </p:spPr>
        <p:txBody>
          <a:bodyPr wrap="square">
            <a:spAutoFit/>
          </a:bodyPr>
          <a:lstStyle/>
          <a:p>
            <a:pPr marL="342900" indent="-342900" algn="just">
              <a:lnSpc>
                <a:spcPct val="107000"/>
              </a:lnSpc>
              <a:spcAft>
                <a:spcPts val="8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air mass (AM) is used as a measure of the distance travelled by beam radiation through the atmosphere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before </a:t>
            </a:r>
            <a:r>
              <a:rPr lang="en-US" sz="2400" dirty="0">
                <a:latin typeface="Times New Roman" panose="02020603050405020304" pitchFamily="18" charset="0"/>
                <a:ea typeface="Calibri" panose="020F0502020204030204" pitchFamily="34" charset="0"/>
                <a:cs typeface="Times New Roman" panose="02020603050405020304" pitchFamily="18" charset="0"/>
              </a:rPr>
              <a:t>it reaches a location on the earth’s surface. </a:t>
            </a: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It </a:t>
            </a:r>
            <a:r>
              <a:rPr lang="en-US" sz="2400" dirty="0">
                <a:latin typeface="Times New Roman" panose="02020603050405020304" pitchFamily="18" charset="0"/>
                <a:ea typeface="Calibri" panose="020F0502020204030204" pitchFamily="34" charset="0"/>
                <a:cs typeface="Times New Roman" panose="02020603050405020304" pitchFamily="18" charset="0"/>
              </a:rPr>
              <a:t>is defined as the ratio of the mass of atmosphere through which the beam radiation passes to the mass it would pass through if the sun is directly overhead (i.e.at its zenith). </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137374" y="2147488"/>
                <a:ext cx="11453611" cy="2170787"/>
              </a:xfrm>
              <a:prstGeom prst="rect">
                <a:avLst/>
              </a:prstGeom>
            </p:spPr>
            <p:txBody>
              <a:bodyPr wrap="square">
                <a:spAutoFit/>
              </a:bodyPr>
              <a:lstStyle/>
              <a:p>
                <a:pPr marL="342900" indent="-342900" algn="just">
                  <a:lnSpc>
                    <a:spcPct val="107000"/>
                  </a:lnSpc>
                  <a:spcAft>
                    <a:spcPts val="8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zenith angle </a:t>
                </a:r>
                <a14:m>
                  <m:oMath xmlns:m="http://schemas.openxmlformats.org/officeDocument/2006/math">
                    <m:sSub>
                      <m:sSub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𝜃</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sub>
                    </m:sSub>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is the angle made by the sun’s rays with the normal to a horizontal surface. </a:t>
                </a:r>
                <a:endPar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Thus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air mass zero (AM0) corresponds to extraterrestrial radiation, air mass one (AM1) corresponds to the case of sun at its zenith, and air mass two (AM2) corresponds to zenith angle of 60</a:t>
                </a:r>
                <a:r>
                  <a:rPr lang="en-US" sz="2400" baseline="30000" dirty="0">
                    <a:effectLst/>
                    <a:latin typeface="Times New Roman" panose="02020603050405020304" pitchFamily="18" charset="0"/>
                    <a:ea typeface="Times New Roman" panose="02020603050405020304" pitchFamily="18" charset="0"/>
                    <a:cs typeface="Times New Roman" panose="02020603050405020304" pitchFamily="18" charset="0"/>
                  </a:rPr>
                  <a:t>0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37374" y="2147488"/>
                <a:ext cx="11453611" cy="2170787"/>
              </a:xfrm>
              <a:prstGeom prst="rect">
                <a:avLst/>
              </a:prstGeom>
              <a:blipFill rotWithShape="0">
                <a:blip r:embed="rId2"/>
                <a:stretch>
                  <a:fillRect l="-745" t="-2247" r="-852" b="-4494"/>
                </a:stretch>
              </a:blipFill>
            </p:spPr>
            <p:txBody>
              <a:bodyPr/>
              <a:lstStyle/>
              <a:p>
                <a:r>
                  <a:rPr lang="en-IN">
                    <a:noFill/>
                  </a:rPr>
                  <a:t> </a:t>
                </a:r>
              </a:p>
            </p:txBody>
          </p:sp>
        </mc:Fallback>
      </mc:AlternateContent>
      <p:pic>
        <p:nvPicPr>
          <p:cNvPr id="4" name="Picture 3"/>
          <p:cNvPicPr>
            <a:picLocks noChangeAspect="1"/>
          </p:cNvPicPr>
          <p:nvPr/>
        </p:nvPicPr>
        <p:blipFill>
          <a:blip r:embed="rId3"/>
          <a:stretch>
            <a:fillRect/>
          </a:stretch>
        </p:blipFill>
        <p:spPr>
          <a:xfrm>
            <a:off x="6392012" y="3780083"/>
            <a:ext cx="4696698" cy="2891173"/>
          </a:xfrm>
          <a:prstGeom prst="rect">
            <a:avLst/>
          </a:prstGeom>
        </p:spPr>
      </p:pic>
    </p:spTree>
    <p:extLst>
      <p:ext uri="{BB962C8B-B14F-4D97-AF65-F5344CB8AC3E}">
        <p14:creationId xmlns:p14="http://schemas.microsoft.com/office/powerpoint/2010/main" val="32155107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920" y="398145"/>
            <a:ext cx="11749825" cy="1328762"/>
          </a:xfrm>
          <a:prstGeom prst="rect">
            <a:avLst/>
          </a:prstGeom>
        </p:spPr>
        <p:txBody>
          <a:bodyPr wrap="square">
            <a:spAutoFit/>
          </a:bodyPr>
          <a:lstStyle/>
          <a:p>
            <a:pPr>
              <a:lnSpc>
                <a:spcPct val="107000"/>
              </a:lnSpc>
              <a:spcAft>
                <a:spcPts val="800"/>
              </a:spcAft>
            </a:pPr>
            <a:r>
              <a:rPr lang="en-US" sz="2400" b="1" u="dash" dirty="0">
                <a:latin typeface="Times New Roman" panose="02020603050405020304" pitchFamily="18" charset="0"/>
                <a:ea typeface="Calibri" panose="020F0502020204030204" pitchFamily="34" charset="0"/>
                <a:cs typeface="Times New Roman" panose="02020603050405020304" pitchFamily="18" charset="0"/>
              </a:rPr>
              <a:t>Solar Radiation Data</a:t>
            </a:r>
            <a:endParaRPr lang="en-IN"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Times New Roman" panose="02020603050405020304" pitchFamily="18" charset="0"/>
                <a:ea typeface="Calibri" panose="020F0502020204030204" pitchFamily="34" charset="0"/>
              </a:rPr>
              <a:t>Most radiation data is measured for horizontal surfaces. A typical daily record of the global and diffuse radiation flux measured on a clear day is shown in figure</a:t>
            </a:r>
            <a:endParaRPr lang="en-IN" sz="2400"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2142184" y="1909791"/>
            <a:ext cx="8049296" cy="3541689"/>
          </a:xfrm>
          <a:prstGeom prst="rect">
            <a:avLst/>
          </a:prstGeom>
          <a:noFill/>
          <a:ln>
            <a:noFill/>
          </a:ln>
        </p:spPr>
      </p:pic>
      <p:sp>
        <p:nvSpPr>
          <p:cNvPr id="4" name="Rectangle 3"/>
          <p:cNvSpPr/>
          <p:nvPr/>
        </p:nvSpPr>
        <p:spPr>
          <a:xfrm>
            <a:off x="3305576" y="5711638"/>
            <a:ext cx="6885903" cy="388696"/>
          </a:xfrm>
          <a:prstGeom prst="rect">
            <a:avLst/>
          </a:prstGeom>
        </p:spPr>
        <p:txBody>
          <a:bodyPr wrap="square">
            <a:spAutoFit/>
          </a:bodyPr>
          <a:lstStyle/>
          <a:p>
            <a:pPr algn="ct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Fig: Record of global and diffuse radiation flux measured on a clear day</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22408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2529" y="890320"/>
            <a:ext cx="11041487" cy="5253041"/>
          </a:xfrm>
          <a:prstGeom prst="rect">
            <a:avLst/>
          </a:prstGeom>
        </p:spPr>
        <p:txBody>
          <a:bodyPr wrap="square">
            <a:spAutoFit/>
          </a:bodyPr>
          <a:lstStyle/>
          <a:p>
            <a:pPr algn="just">
              <a:lnSpc>
                <a:spcPct val="200000"/>
              </a:lnSpc>
              <a:spcAft>
                <a:spcPts val="750"/>
              </a:spcAft>
            </a:pPr>
            <a:r>
              <a:rPr lang="en-I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Solar radiation flux is sometimes reported in Langley per hour or per day (1 Langley = 1 </a:t>
            </a:r>
            <a:r>
              <a:rPr lang="en-IN"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cal</a:t>
            </a:r>
            <a:r>
              <a:rPr lang="en-I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a:t>
            </a:r>
            <a:r>
              <a:rPr lang="en-IN" sz="2400" baseline="30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2 </a:t>
            </a:r>
            <a:r>
              <a:rPr lang="en-I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 1.163X10</a:t>
            </a:r>
            <a:r>
              <a:rPr lang="en-IN" sz="2400" baseline="30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-2 </a:t>
            </a:r>
            <a:r>
              <a:rPr lang="en-I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kWh/m</a:t>
            </a:r>
            <a:r>
              <a:rPr lang="en-IN" sz="2400" baseline="30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2</a:t>
            </a:r>
            <a:r>
              <a:rPr lang="en-I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The unit ‘Langley’ has been adopted in honour of </a:t>
            </a:r>
            <a:r>
              <a:rPr lang="en-IN" sz="24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Samuel Langley</a:t>
            </a:r>
            <a:r>
              <a:rPr lang="en-I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who made the first measurement of the spectral distribution of the Sun.</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A solar designer is primarily interested in average values for a location. A general idea of the availability of solar radiation over different regions can be obtained by constructing solar radiation maps.</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97384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8134" y="459173"/>
            <a:ext cx="11453611" cy="4934684"/>
          </a:xfrm>
          <a:prstGeom prst="rect">
            <a:avLst/>
          </a:prstGeom>
        </p:spPr>
        <p:txBody>
          <a:bodyPr wrap="square">
            <a:spAutoFit/>
          </a:bodyPr>
          <a:lstStyle/>
          <a:p>
            <a:pPr>
              <a:lnSpc>
                <a:spcPct val="150000"/>
              </a:lnSpc>
              <a:spcAft>
                <a:spcPts val="800"/>
              </a:spcAft>
            </a:pPr>
            <a:r>
              <a:rPr lang="en-US" sz="2400" b="1" u="dash" dirty="0">
                <a:latin typeface="Times New Roman" panose="02020603050405020304" pitchFamily="18" charset="0"/>
                <a:ea typeface="Calibri" panose="020F0502020204030204" pitchFamily="34" charset="0"/>
                <a:cs typeface="Times New Roman" panose="02020603050405020304" pitchFamily="18" charset="0"/>
              </a:rPr>
              <a:t>Solar Radiation Geometry</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spcAft>
                <a:spcPts val="800"/>
              </a:spcAft>
              <a:buFont typeface="Arial" panose="020B0604020202020204" pitchFamily="34" charset="0"/>
              <a:buChar char="•"/>
            </a:pPr>
            <a:r>
              <a:rPr lang="en-IN" sz="2400" dirty="0">
                <a:latin typeface="Times New Roman" panose="02020603050405020304" pitchFamily="18" charset="0"/>
                <a:ea typeface="Calibri" panose="020F0502020204030204" pitchFamily="34" charset="0"/>
                <a:cs typeface="Times New Roman" panose="02020603050405020304" pitchFamily="18" charset="0"/>
              </a:rPr>
              <a:t>Solar radiation geometry is the determining factor of heat gain, Shading and the potential of day light penetration. </a:t>
            </a:r>
            <a:endParaRPr lang="en-IN" sz="24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spcAft>
                <a:spcPts val="800"/>
              </a:spcAft>
              <a:buFont typeface="Arial" panose="020B0604020202020204" pitchFamily="34" charset="0"/>
              <a:buChar char="•"/>
            </a:pPr>
            <a:r>
              <a:rPr lang="en-IN" sz="2400" dirty="0" smtClean="0">
                <a:latin typeface="Times New Roman" panose="02020603050405020304" pitchFamily="18" charset="0"/>
                <a:ea typeface="Calibri" panose="020F0502020204030204" pitchFamily="34" charset="0"/>
                <a:cs typeface="Times New Roman" panose="02020603050405020304" pitchFamily="18" charset="0"/>
              </a:rPr>
              <a:t>Direction </a:t>
            </a:r>
            <a:r>
              <a:rPr lang="en-IN" sz="2400" dirty="0">
                <a:latin typeface="Times New Roman" panose="02020603050405020304" pitchFamily="18" charset="0"/>
                <a:ea typeface="Calibri" panose="020F0502020204030204" pitchFamily="34" charset="0"/>
                <a:cs typeface="Times New Roman" panose="02020603050405020304" pitchFamily="18" charset="0"/>
              </a:rPr>
              <a:t>of beam radiation is useful in establishing geometric relationship between a plane and incoming beam solar radiation. </a:t>
            </a:r>
            <a:endParaRPr lang="en-IN" sz="24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spcAft>
                <a:spcPts val="800"/>
              </a:spcAft>
              <a:buFont typeface="Arial" panose="020B0604020202020204" pitchFamily="34" charset="0"/>
              <a:buChar char="•"/>
            </a:pPr>
            <a:r>
              <a:rPr lang="en-IN" sz="2400" dirty="0" smtClean="0">
                <a:latin typeface="Times New Roman" panose="02020603050405020304" pitchFamily="18" charset="0"/>
                <a:ea typeface="Calibri" panose="020F0502020204030204" pitchFamily="34" charset="0"/>
                <a:cs typeface="Times New Roman" panose="02020603050405020304" pitchFamily="18" charset="0"/>
              </a:rPr>
              <a:t>Direction </a:t>
            </a:r>
            <a:r>
              <a:rPr lang="en-IN" sz="2400" dirty="0">
                <a:latin typeface="Times New Roman" panose="02020603050405020304" pitchFamily="18" charset="0"/>
                <a:ea typeface="Calibri" panose="020F0502020204030204" pitchFamily="34" charset="0"/>
                <a:cs typeface="Times New Roman" panose="02020603050405020304" pitchFamily="18" charset="0"/>
              </a:rPr>
              <a:t>of beam radiation can be described in terms of several angles. Angles useful in solar radiation analysis:</a:t>
            </a:r>
          </a:p>
          <a:p>
            <a:pPr marL="342900" indent="-342900" algn="just">
              <a:lnSpc>
                <a:spcPct val="150000"/>
              </a:lnSpc>
              <a:spcAft>
                <a:spcPts val="800"/>
              </a:spcAft>
              <a:buFont typeface="Arial" panose="020B0604020202020204" pitchFamily="34" charset="0"/>
              <a:buChar char="•"/>
            </a:pPr>
            <a:r>
              <a:rPr lang="en-IN" sz="2400" dirty="0">
                <a:latin typeface="Times New Roman" panose="02020603050405020304" pitchFamily="18" charset="0"/>
                <a:ea typeface="Calibri" panose="020F0502020204030204" pitchFamily="34" charset="0"/>
                <a:cs typeface="Times New Roman" panose="02020603050405020304" pitchFamily="18" charset="0"/>
              </a:rPr>
              <a:t>Latitude angle (ф), Declination angle (δ), Hour angle</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73804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878" y="1169693"/>
            <a:ext cx="3905236" cy="461665"/>
          </a:xfrm>
          <a:prstGeom prst="rect">
            <a:avLst/>
          </a:prstGeom>
        </p:spPr>
        <p:txBody>
          <a:bodyPr wrap="none">
            <a:spAutoFit/>
          </a:bodyPr>
          <a:lstStyle/>
          <a:p>
            <a:r>
              <a:rPr lang="en-IN" sz="2400" dirty="0">
                <a:latin typeface="Times New Roman" panose="02020603050405020304" pitchFamily="18" charset="0"/>
                <a:cs typeface="Times New Roman" panose="02020603050405020304" pitchFamily="18" charset="0"/>
              </a:rPr>
              <a:t>Direction of Beam Radiation: </a:t>
            </a:r>
          </a:p>
        </p:txBody>
      </p:sp>
      <p:sp>
        <p:nvSpPr>
          <p:cNvPr id="4" name="Rectangle 3"/>
          <p:cNvSpPr/>
          <p:nvPr/>
        </p:nvSpPr>
        <p:spPr>
          <a:xfrm>
            <a:off x="3971946" y="1170835"/>
            <a:ext cx="7438736" cy="5150449"/>
          </a:xfrm>
          <a:prstGeom prst="rect">
            <a:avLst/>
          </a:prstGeom>
        </p:spPr>
        <p:txBody>
          <a:bodyPr wrap="square">
            <a:spAutoFit/>
          </a:bodyPr>
          <a:lstStyle/>
          <a:p>
            <a:pPr algn="just">
              <a:lnSpc>
                <a:spcPct val="200000"/>
              </a:lnSpc>
            </a:pPr>
            <a:r>
              <a:rPr lang="en-US" sz="2400" dirty="0">
                <a:latin typeface="Times New Roman" panose="02020603050405020304" pitchFamily="18" charset="0"/>
                <a:cs typeface="Times New Roman" panose="02020603050405020304" pitchFamily="18" charset="0"/>
              </a:rPr>
              <a:t>The geometric relationships between a plane of any particular orientation relative to the earth at any time and the incoming beam solar radiation can be described in terms of several angles (Latitude(φ), Declination(δ), Slope(β), Surface azimuth angle(γ), Hour angle(ω), Angle of incidence(θ), Zenith angle(</a:t>
            </a:r>
            <a:r>
              <a:rPr lang="en-US" sz="2400" dirty="0" err="1">
                <a:latin typeface="Times New Roman" panose="02020603050405020304" pitchFamily="18" charset="0"/>
                <a:cs typeface="Times New Roman" panose="02020603050405020304" pitchFamily="18" charset="0"/>
              </a:rPr>
              <a:t>θz</a:t>
            </a:r>
            <a:r>
              <a:rPr lang="en-US" sz="2400" dirty="0">
                <a:latin typeface="Times New Roman" panose="02020603050405020304" pitchFamily="18" charset="0"/>
                <a:cs typeface="Times New Roman" panose="02020603050405020304" pitchFamily="18" charset="0"/>
              </a:rPr>
              <a:t>), Solar altitude angle (αs) and solar azimuth angle (</a:t>
            </a:r>
            <a:r>
              <a:rPr lang="en-US" sz="2400" dirty="0" err="1">
                <a:latin typeface="Times New Roman" panose="02020603050405020304" pitchFamily="18" charset="0"/>
                <a:cs typeface="Times New Roman" panose="02020603050405020304" pitchFamily="18" charset="0"/>
              </a:rPr>
              <a:t>γs</a:t>
            </a:r>
            <a:r>
              <a:rPr lang="en-US" sz="2400" dirty="0">
                <a:latin typeface="Times New Roman" panose="02020603050405020304" pitchFamily="18" charset="0"/>
                <a:cs typeface="Times New Roman" panose="02020603050405020304" pitchFamily="18" charset="0"/>
              </a:rPr>
              <a:t>)).</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03956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1326524" y="914400"/>
            <a:ext cx="9324304" cy="5009882"/>
          </a:xfrm>
          <a:prstGeom prst="rect">
            <a:avLst/>
          </a:prstGeom>
        </p:spPr>
      </p:pic>
    </p:spTree>
    <p:extLst>
      <p:ext uri="{BB962C8B-B14F-4D97-AF65-F5344CB8AC3E}">
        <p14:creationId xmlns:p14="http://schemas.microsoft.com/office/powerpoint/2010/main" val="34302670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4045" y="864642"/>
            <a:ext cx="11131639" cy="1277850"/>
          </a:xfrm>
          <a:prstGeom prst="rect">
            <a:avLst/>
          </a:prstGeom>
        </p:spPr>
        <p:txBody>
          <a:bodyPr wrap="square">
            <a:spAutoFit/>
          </a:bodyPr>
          <a:lstStyle/>
          <a:p>
            <a:pPr marL="342900" indent="-342900" algn="just">
              <a:lnSpc>
                <a:spcPct val="107000"/>
              </a:lnSpc>
              <a:spcAft>
                <a:spcPts val="800"/>
              </a:spcAft>
              <a:buFont typeface="Arial" panose="020B0604020202020204" pitchFamily="34" charset="0"/>
              <a:buChar char="•"/>
              <a:tabLst>
                <a:tab pos="5638800" algn="l"/>
              </a:tabLs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The </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latitude φ</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of a location is the angle made by the radial line joining the location to the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centre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of the earth with the projection of line on the equatorial plane. The latitude is measured as positive for the northern hemi sphere. It can vary from -90</a:t>
            </a:r>
            <a:r>
              <a:rPr lang="en-US" sz="2400" baseline="30000" dirty="0">
                <a:latin typeface="Times New Roman" panose="02020603050405020304" pitchFamily="18" charset="0"/>
                <a:ea typeface="Times New Roman" panose="02020603050405020304" pitchFamily="18" charset="0"/>
                <a:cs typeface="Times New Roman" panose="02020603050405020304" pitchFamily="18" charset="0"/>
              </a:rPr>
              <a:t>0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to +90</a:t>
            </a:r>
            <a:r>
              <a:rPr lang="en-US" sz="2400" baseline="30000" dirty="0">
                <a:latin typeface="Times New Roman" panose="02020603050405020304" pitchFamily="18" charset="0"/>
                <a:ea typeface="Times New Roman" panose="02020603050405020304" pitchFamily="18" charset="0"/>
                <a:cs typeface="Times New Roman" panose="02020603050405020304" pitchFamily="18" charset="0"/>
              </a:rPr>
              <a:t>0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858592" y="2519800"/>
            <a:ext cx="10977092" cy="882678"/>
          </a:xfrm>
          <a:prstGeom prst="rect">
            <a:avLst/>
          </a:prstGeom>
        </p:spPr>
        <p:txBody>
          <a:bodyPr wrap="square">
            <a:spAutoFit/>
          </a:bodyPr>
          <a:lstStyle/>
          <a:p>
            <a:pPr marL="342900" indent="-342900" algn="just">
              <a:lnSpc>
                <a:spcPct val="107000"/>
              </a:lnSpc>
              <a:spcAft>
                <a:spcPts val="800"/>
              </a:spcAft>
              <a:buFont typeface="Arial" panose="020B0604020202020204" pitchFamily="34" charset="0"/>
              <a:buChar char="•"/>
              <a:tabLst>
                <a:tab pos="5638800" algn="l"/>
              </a:tabLs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slope β</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is the angle made by the plane surface with the horizontal. It can vary from 0</a:t>
            </a:r>
            <a:r>
              <a:rPr lang="en-US" sz="2400" baseline="30000" dirty="0">
                <a:latin typeface="Times New Roman" panose="02020603050405020304" pitchFamily="18" charset="0"/>
                <a:ea typeface="Times New Roman" panose="02020603050405020304" pitchFamily="18" charset="0"/>
                <a:cs typeface="Times New Roman" panose="02020603050405020304" pitchFamily="18" charset="0"/>
              </a:rPr>
              <a:t>0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to 180</a:t>
            </a:r>
            <a:r>
              <a:rPr lang="en-US" sz="2400" baseline="30000" dirty="0">
                <a:latin typeface="Times New Roman" panose="02020603050405020304" pitchFamily="18" charset="0"/>
                <a:ea typeface="Times New Roman" panose="02020603050405020304" pitchFamily="18" charset="0"/>
                <a:cs typeface="Times New Roman" panose="02020603050405020304" pitchFamily="18" charset="0"/>
              </a:rPr>
              <a:t>0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000260" y="3646478"/>
            <a:ext cx="10835424" cy="1673022"/>
          </a:xfrm>
          <a:prstGeom prst="rect">
            <a:avLst/>
          </a:prstGeom>
        </p:spPr>
        <p:txBody>
          <a:bodyPr wrap="square">
            <a:spAutoFit/>
          </a:bodyPr>
          <a:lstStyle/>
          <a:p>
            <a:pPr marL="342900" indent="-342900" algn="just">
              <a:lnSpc>
                <a:spcPct val="107000"/>
              </a:lnSpc>
              <a:spcAft>
                <a:spcPts val="800"/>
              </a:spcAft>
              <a:buFont typeface="Arial" panose="020B0604020202020204" pitchFamily="34" charset="0"/>
              <a:buChar char="•"/>
              <a:tabLst>
                <a:tab pos="5638800" algn="l"/>
              </a:tabLs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The </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surface azimuth angle γ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is the angle made in the horizontal plane between the horizontal line due south and projection of the normal to the surface on the horizontal line. It can vary from -180</a:t>
            </a:r>
            <a:r>
              <a:rPr lang="en-US" sz="2400" baseline="30000" dirty="0">
                <a:latin typeface="Times New Roman" panose="02020603050405020304" pitchFamily="18" charset="0"/>
                <a:ea typeface="Times New Roman" panose="02020603050405020304" pitchFamily="18" charset="0"/>
                <a:cs typeface="Times New Roman" panose="02020603050405020304" pitchFamily="18" charset="0"/>
              </a:rPr>
              <a:t>0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to +180</a:t>
            </a:r>
            <a:r>
              <a:rPr lang="en-US" sz="2400" baseline="30000" dirty="0">
                <a:latin typeface="Times New Roman" panose="02020603050405020304" pitchFamily="18" charset="0"/>
                <a:ea typeface="Times New Roman" panose="02020603050405020304" pitchFamily="18" charset="0"/>
                <a:cs typeface="Times New Roman" panose="02020603050405020304" pitchFamily="18" charset="0"/>
              </a:rPr>
              <a:t>0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The angle is positive if the normal is east of south and negative if west of south.</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14862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613892" y="691910"/>
                <a:ext cx="11273307" cy="3497561"/>
              </a:xfrm>
              <a:prstGeom prst="rect">
                <a:avLst/>
              </a:prstGeom>
            </p:spPr>
            <p:txBody>
              <a:bodyPr wrap="square">
                <a:spAutoFit/>
              </a:bodyPr>
              <a:lstStyle/>
              <a:p>
                <a:pPr algn="just">
                  <a:lnSpc>
                    <a:spcPct val="107000"/>
                  </a:lnSpc>
                  <a:spcAft>
                    <a:spcPts val="800"/>
                  </a:spcAft>
                  <a:tabLst>
                    <a:tab pos="5638800" algn="l"/>
                  </a:tabLs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The </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declination angle δ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is the angle made by the line joining the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centres</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of the sun and the earth with the projection of this line on the equatorial plane. </a:t>
                </a:r>
                <a:endParaRPr lang="en-US"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tabLst>
                    <a:tab pos="5638800" algn="l"/>
                  </a:tabLst>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declination angle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varies from a maximum value of +23.45</a:t>
                </a:r>
                <a:r>
                  <a:rPr lang="en-US" sz="2400" baseline="30000" dirty="0">
                    <a:effectLst/>
                    <a:latin typeface="Times New Roman" panose="02020603050405020304" pitchFamily="18" charset="0"/>
                    <a:ea typeface="Times New Roman" panose="02020603050405020304" pitchFamily="18" charset="0"/>
                    <a:cs typeface="Times New Roman" panose="02020603050405020304" pitchFamily="18" charset="0"/>
                  </a:rPr>
                  <a:t>0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on June 21 to a minimum value of -23.45</a:t>
                </a:r>
                <a:r>
                  <a:rPr lang="en-US" sz="2400" baseline="30000" dirty="0">
                    <a:effectLst/>
                    <a:latin typeface="Times New Roman" panose="02020603050405020304" pitchFamily="18" charset="0"/>
                    <a:ea typeface="Times New Roman" panose="02020603050405020304" pitchFamily="18" charset="0"/>
                    <a:cs typeface="Times New Roman" panose="02020603050405020304" pitchFamily="18" charset="0"/>
                  </a:rPr>
                  <a:t>0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on December 21. It is zero on the two equinox days of March21 and September 22. The declination angle can be calculated by following relation:</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tabLst>
                    <a:tab pos="5638800" algn="l"/>
                  </a:tabLst>
                </a:pPr>
                <a14:m>
                  <m:oMathPara xmlns:m="http://schemas.openxmlformats.org/officeDocument/2006/math">
                    <m:oMathParaPr>
                      <m:jc m:val="centerGroup"/>
                    </m:oMathParaPr>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𝛿</m:t>
                      </m:r>
                      <m:d>
                        <m:d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𝑖𝑛</m:t>
                          </m:r>
                          <m:r>
                            <a:rPr lang="en-US" sz="2400" i="1">
                              <a:effectLst/>
                              <a:latin typeface="Cambria Math" panose="02040503050406030204" pitchFamily="18" charset="0"/>
                              <a:ea typeface="Calibri" panose="020F0502020204030204" pitchFamily="34" charset="0"/>
                              <a:cs typeface="Times New Roman" panose="02020603050405020304" pitchFamily="18" charset="0"/>
                            </a:rPr>
                            <m:t> </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𝑑𝑒𝑔𝑟𝑒𝑒𝑠</m:t>
                          </m:r>
                        </m:e>
                      </m:d>
                      <m:r>
                        <a:rPr lang="en-US" sz="2400" i="1">
                          <a:effectLst/>
                          <a:latin typeface="Cambria Math" panose="02040503050406030204" pitchFamily="18" charset="0"/>
                          <a:ea typeface="Calibri" panose="020F0502020204030204" pitchFamily="34" charset="0"/>
                          <a:cs typeface="Times New Roman" panose="02020603050405020304" pitchFamily="18" charset="0"/>
                        </a:rPr>
                        <m:t>=23.45</m:t>
                      </m:r>
                      <m:func>
                        <m:func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sin</m:t>
                          </m:r>
                        </m:fName>
                        <m:e>
                          <m:d>
                            <m:dPr>
                              <m:begChr m:val="["/>
                              <m:endChr m:val="]"/>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360</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365</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 (284+</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𝑛</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e>
                          </m:d>
                        </m:e>
                      </m:func>
                    </m:oMath>
                  </m:oMathPara>
                </a14:m>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tabLst>
                    <a:tab pos="5638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where n is the day of the year.</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13892" y="691910"/>
                <a:ext cx="11273307" cy="3497561"/>
              </a:xfrm>
              <a:prstGeom prst="rect">
                <a:avLst/>
              </a:prstGeom>
              <a:blipFill rotWithShape="0">
                <a:blip r:embed="rId2"/>
                <a:stretch>
                  <a:fillRect l="-865" t="-1396" r="-811" b="-3141"/>
                </a:stretch>
              </a:blipFill>
            </p:spPr>
            <p:txBody>
              <a:bodyPr/>
              <a:lstStyle/>
              <a:p>
                <a:r>
                  <a:rPr lang="en-IN">
                    <a:noFill/>
                  </a:rPr>
                  <a:t> </a:t>
                </a:r>
              </a:p>
            </p:txBody>
          </p:sp>
        </mc:Fallback>
      </mc:AlternateContent>
    </p:spTree>
    <p:extLst>
      <p:ext uri="{BB962C8B-B14F-4D97-AF65-F5344CB8AC3E}">
        <p14:creationId xmlns:p14="http://schemas.microsoft.com/office/powerpoint/2010/main" val="20428931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8135" y="761610"/>
            <a:ext cx="11196034" cy="2308324"/>
          </a:xfrm>
          <a:prstGeom prst="rect">
            <a:avLst/>
          </a:prstGeom>
        </p:spPr>
        <p:txBody>
          <a:bodyPr wrap="square">
            <a:spAutoFit/>
          </a:bodyPr>
          <a:lstStyle/>
          <a:p>
            <a:pPr algn="just">
              <a:lnSpc>
                <a:spcPct val="200000"/>
              </a:lnSpc>
              <a:spcAft>
                <a:spcPts val="800"/>
              </a:spcAft>
              <a:tabLst>
                <a:tab pos="5638800" algn="l"/>
              </a:tabLs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The </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hour angle ω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is an angular measure of time and is equivalent to 15</a:t>
            </a:r>
            <a:r>
              <a:rPr lang="en-US" sz="2400" baseline="30000" dirty="0">
                <a:latin typeface="Times New Roman" panose="02020603050405020304" pitchFamily="18" charset="0"/>
                <a:ea typeface="Times New Roman" panose="02020603050405020304" pitchFamily="18" charset="0"/>
                <a:cs typeface="Times New Roman" panose="02020603050405020304" pitchFamily="18" charset="0"/>
              </a:rPr>
              <a:t>0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per hour. It also varies from -180</a:t>
            </a:r>
            <a:r>
              <a:rPr lang="en-US" sz="2400" baseline="30000" dirty="0">
                <a:latin typeface="Times New Roman" panose="02020603050405020304" pitchFamily="18" charset="0"/>
                <a:ea typeface="Times New Roman" panose="02020603050405020304" pitchFamily="18" charset="0"/>
                <a:cs typeface="Times New Roman" panose="02020603050405020304" pitchFamily="18" charset="0"/>
              </a:rPr>
              <a:t>0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to +180</a:t>
            </a:r>
            <a:r>
              <a:rPr lang="en-US" sz="2400" baseline="30000" dirty="0">
                <a:latin typeface="Times New Roman" panose="02020603050405020304" pitchFamily="18" charset="0"/>
                <a:ea typeface="Times New Roman" panose="02020603050405020304" pitchFamily="18" charset="0"/>
                <a:cs typeface="Times New Roman" panose="02020603050405020304" pitchFamily="18" charset="0"/>
              </a:rPr>
              <a:t>0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We adopt the convention of measuring it from noon based on local apparent time, being positive in the morning and negative in the afternoon.</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3581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7566" y="359466"/>
            <a:ext cx="6838795" cy="461665"/>
          </a:xfrm>
          <a:prstGeom prst="rect">
            <a:avLst/>
          </a:prstGeom>
        </p:spPr>
        <p:txBody>
          <a:bodyPr wrap="none">
            <a:spAutoFit/>
          </a:bodyPr>
          <a:lstStyle/>
          <a:p>
            <a:r>
              <a:rPr lang="en-IN" sz="2400" b="1" dirty="0" smtClean="0">
                <a:effectLst/>
                <a:latin typeface="Times New Roman" panose="02020603050405020304" pitchFamily="18" charset="0"/>
                <a:ea typeface="Calibri" panose="020F0502020204030204" pitchFamily="34" charset="0"/>
                <a:cs typeface="Times New Roman" panose="02020603050405020304" pitchFamily="18" charset="0"/>
              </a:rPr>
              <a:t>Commercial Energy and Non Commercial Energy </a:t>
            </a:r>
            <a:endParaRPr lang="en-IN"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510862" y="821131"/>
            <a:ext cx="11466490" cy="3416320"/>
          </a:xfrm>
          <a:prstGeom prst="rect">
            <a:avLst/>
          </a:prstGeom>
        </p:spPr>
        <p:txBody>
          <a:bodyPr wrap="square">
            <a:spAutoFit/>
          </a:bodyPr>
          <a:lstStyle/>
          <a:p>
            <a:pPr>
              <a:lnSpc>
                <a:spcPct val="200000"/>
              </a:lnSpc>
            </a:pPr>
            <a:r>
              <a:rPr lang="en-IN" b="1" dirty="0" smtClean="0">
                <a:effectLst/>
                <a:latin typeface="Times New Roman" panose="02020603050405020304" pitchFamily="18" charset="0"/>
                <a:ea typeface="Times New Roman" panose="02020603050405020304" pitchFamily="18" charset="0"/>
              </a:rPr>
              <a:t>Commercial Energy </a:t>
            </a:r>
            <a:endParaRPr lang="en-IN" dirty="0" smtClean="0">
              <a:effectLst/>
              <a:latin typeface="Times New Roman" panose="02020603050405020304" pitchFamily="18" charset="0"/>
              <a:ea typeface="Times New Roman" panose="02020603050405020304" pitchFamily="18" charset="0"/>
            </a:endParaRPr>
          </a:p>
          <a:p>
            <a:pPr algn="just">
              <a:lnSpc>
                <a:spcPct val="200000"/>
              </a:lnSpc>
            </a:pPr>
            <a:r>
              <a:rPr lang="en-IN" dirty="0" smtClean="0">
                <a:effectLst/>
                <a:latin typeface="Times New Roman" panose="02020603050405020304" pitchFamily="18" charset="0"/>
                <a:ea typeface="Times New Roman" panose="02020603050405020304" pitchFamily="18" charset="0"/>
              </a:rPr>
              <a:t>The energy sources that are available in the market for a definite price are known as commercial energy. By far the most important forms of commercial energy are electricity, coal and refined petroleum products. </a:t>
            </a:r>
          </a:p>
          <a:p>
            <a:pPr algn="just">
              <a:lnSpc>
                <a:spcPct val="200000"/>
              </a:lnSpc>
            </a:pPr>
            <a:r>
              <a:rPr lang="en-IN" dirty="0" smtClean="0">
                <a:effectLst/>
                <a:latin typeface="Times New Roman" panose="02020603050405020304" pitchFamily="18" charset="0"/>
                <a:ea typeface="Times New Roman" panose="02020603050405020304" pitchFamily="18" charset="0"/>
              </a:rPr>
              <a:t>Commercial energy forms the basis of industrial, agricultural, transport and commercial development in the modern world. In the industrialized countries, commercialized fuels are predominant source not only for economic production, but also for many household tasks of general population. Examples: Electricity, coal, oil, natural gas </a:t>
            </a:r>
            <a:r>
              <a:rPr lang="en-IN" dirty="0" err="1" smtClean="0">
                <a:effectLst/>
                <a:latin typeface="Times New Roman" panose="02020603050405020304" pitchFamily="18" charset="0"/>
                <a:ea typeface="Times New Roman" panose="02020603050405020304" pitchFamily="18" charset="0"/>
              </a:rPr>
              <a:t>etc</a:t>
            </a:r>
            <a:endParaRPr lang="en-IN"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429296" y="3957343"/>
            <a:ext cx="11466490" cy="2862322"/>
          </a:xfrm>
          <a:prstGeom prst="rect">
            <a:avLst/>
          </a:prstGeom>
        </p:spPr>
        <p:txBody>
          <a:bodyPr wrap="square">
            <a:spAutoFit/>
          </a:bodyPr>
          <a:lstStyle/>
          <a:p>
            <a:pPr algn="just">
              <a:lnSpc>
                <a:spcPct val="200000"/>
              </a:lnSpc>
            </a:pPr>
            <a:r>
              <a:rPr lang="en-IN" b="1" dirty="0" smtClean="0">
                <a:effectLst/>
                <a:latin typeface="Times New Roman" panose="02020603050405020304" pitchFamily="18" charset="0"/>
                <a:ea typeface="Times New Roman" panose="02020603050405020304" pitchFamily="18" charset="0"/>
              </a:rPr>
              <a:t>Non-Commercial Energy</a:t>
            </a:r>
            <a:endParaRPr lang="en-IN" dirty="0" smtClean="0">
              <a:effectLst/>
              <a:latin typeface="Times New Roman" panose="02020603050405020304" pitchFamily="18" charset="0"/>
              <a:ea typeface="Times New Roman" panose="02020603050405020304" pitchFamily="18" charset="0"/>
            </a:endParaRPr>
          </a:p>
          <a:p>
            <a:pPr algn="just">
              <a:lnSpc>
                <a:spcPct val="200000"/>
              </a:lnSpc>
            </a:pPr>
            <a:r>
              <a:rPr lang="en-IN" dirty="0" smtClean="0">
                <a:effectLst/>
                <a:latin typeface="Times New Roman" panose="02020603050405020304" pitchFamily="18" charset="0"/>
                <a:ea typeface="Times New Roman" panose="02020603050405020304" pitchFamily="18" charset="0"/>
              </a:rPr>
              <a:t>The energy sources that are not available in the commercial market for a price are classified as non-commercial energy. Non-commercial energy sources include fuels such as firewood, cattle dung and agricultural wastes, which are traditionally gathered, and not bought at a price used especially in rural households. These are also called traditional fuels. Non-commercial energy is often ignored in energy accounting. </a:t>
            </a:r>
            <a:endParaRPr lang="en-IN"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024077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832833" y="1185995"/>
                <a:ext cx="10925577" cy="5232651"/>
              </a:xfrm>
              <a:prstGeom prst="rect">
                <a:avLst/>
              </a:prstGeom>
            </p:spPr>
            <p:txBody>
              <a:bodyPr wrap="square">
                <a:spAutoFit/>
              </a:bodyPr>
              <a:lstStyle/>
              <a:p>
                <a:pPr algn="just">
                  <a:lnSpc>
                    <a:spcPct val="107000"/>
                  </a:lnSpc>
                  <a:spcAft>
                    <a:spcPts val="800"/>
                  </a:spcAft>
                  <a:tabLst>
                    <a:tab pos="5638800" algn="l"/>
                  </a:tabLs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It can be shown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that</a:t>
                </a:r>
              </a:p>
              <a:p>
                <a:pPr algn="just">
                  <a:lnSpc>
                    <a:spcPct val="107000"/>
                  </a:lnSpc>
                  <a:spcAft>
                    <a:spcPts val="800"/>
                  </a:spcAft>
                  <a:tabLst>
                    <a:tab pos="5638800" algn="l"/>
                  </a:tabLst>
                </a:pPr>
                <a14:m>
                  <m:oMathPara xmlns:m="http://schemas.openxmlformats.org/officeDocument/2006/math">
                    <m:oMathParaPr>
                      <m:jc m:val="centerGroup"/>
                    </m:oMathParaPr>
                    <m:oMath xmlns:m="http://schemas.openxmlformats.org/officeDocument/2006/math">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𝑐𝑜𝑠</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𝜃</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𝑠𝑖𝑛</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𝜑</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 </m:t>
                      </m:r>
                      <m:d>
                        <m:dPr>
                          <m:ctrlPr>
                            <a:rPr lang="en-I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𝑠𝑖𝑛</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𝛿</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𝑐𝑜𝑠</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𝛽</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𝑐𝑜𝑠</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𝛿</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𝑐𝑜𝑠</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𝛾</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𝑐𝑜𝑠</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𝜔</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𝑠𝑖𝑛</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𝛽</m:t>
                          </m:r>
                        </m:e>
                      </m:d>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𝑐𝑜𝑠</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𝜑</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 </m:t>
                      </m:r>
                      <m:d>
                        <m:dPr>
                          <m:ctrlPr>
                            <a:rPr lang="en-I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𝑐𝑜𝑠</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𝛿</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𝑐𝑜𝑠</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𝜔</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𝑐𝑜𝑠</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𝛽</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𝑠𝑖𝑛</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𝛿</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𝑐𝑜𝑠</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𝛾</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𝑠𝑖𝑛</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𝛽</m:t>
                          </m:r>
                        </m:e>
                      </m:d>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𝑐𝑜𝑠</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𝛿</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𝑠𝑖𝑛</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𝛾</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𝑠𝑖𝑛</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𝜔</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𝑠𝑖𝑛</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𝛽</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  ……………..(1)</m:t>
                      </m:r>
                    </m:oMath>
                  </m:oMathPara>
                </a14:m>
                <a:endParaRPr lang="en-IN"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tabLst>
                    <a:tab pos="5638800" algn="l"/>
                  </a:tabLst>
                </a:pP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special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cases of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eq</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(1) are</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07000"/>
                  </a:lnSpc>
                  <a:spcAft>
                    <a:spcPts val="800"/>
                  </a:spcAft>
                  <a:tabLst>
                    <a:tab pos="5638800" algn="l"/>
                  </a:tabLst>
                </a:pP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Font typeface="+mj-lt"/>
                  <a:buAutoNum type="romanLcParenBoth"/>
                  <a:tabLst>
                    <a:tab pos="5638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Vertical surface β=90</a:t>
                </a:r>
                <a:r>
                  <a:rPr lang="en-US" sz="2400" baseline="30000" dirty="0">
                    <a:effectLst/>
                    <a:latin typeface="Times New Roman" panose="02020603050405020304" pitchFamily="18" charset="0"/>
                    <a:ea typeface="Times New Roman" panose="02020603050405020304" pitchFamily="18" charset="0"/>
                    <a:cs typeface="Times New Roman" panose="02020603050405020304" pitchFamily="18" charset="0"/>
                  </a:rPr>
                  <a:t>0 </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tabLst>
                    <a:tab pos="5638800" algn="l"/>
                  </a:tabLst>
                </a:pPr>
                <a14:m>
                  <m:oMathPara xmlns:m="http://schemas.openxmlformats.org/officeDocument/2006/math">
                    <m:oMathParaPr>
                      <m:jc m:val="centerGroup"/>
                    </m:oMathParaPr>
                    <m:oMath xmlns:m="http://schemas.openxmlformats.org/officeDocument/2006/math">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𝑐𝑜𝑠</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𝜃</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𝑠𝑖𝑛</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𝜑</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 </m:t>
                      </m:r>
                      <m:d>
                        <m:dPr>
                          <m:ctrlPr>
                            <a:rPr lang="en-I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𝑐𝑜𝑠</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𝛿</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𝑐𝑜𝑠</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𝛾</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𝑐𝑜𝑠</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𝜔</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 </m:t>
                          </m:r>
                        </m:e>
                      </m:d>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𝑐𝑜𝑠</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𝜑</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 </m:t>
                      </m:r>
                      <m:d>
                        <m:dPr>
                          <m:ctrlPr>
                            <a:rPr lang="en-I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𝑠𝑖𝑛</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𝛿</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𝑐𝑜𝑠</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𝛾</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 </m:t>
                          </m:r>
                        </m:e>
                      </m:d>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𝑐𝑜𝑠</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𝛿</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𝑠𝑖𝑛</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𝛾</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𝑠𝑖𝑛</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𝜔</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Font typeface="+mj-lt"/>
                  <a:buAutoNum type="romanLcParenBoth"/>
                  <a:tabLst>
                    <a:tab pos="5638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Horizontal surface β=0</a:t>
                </a:r>
                <a:r>
                  <a:rPr lang="en-US" sz="2400" baseline="30000" dirty="0">
                    <a:effectLst/>
                    <a:latin typeface="Times New Roman" panose="02020603050405020304" pitchFamily="18" charset="0"/>
                    <a:ea typeface="Times New Roman" panose="02020603050405020304" pitchFamily="18" charset="0"/>
                    <a:cs typeface="Times New Roman" panose="02020603050405020304" pitchFamily="18" charset="0"/>
                  </a:rPr>
                  <a:t>0 </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685800" algn="just">
                  <a:lnSpc>
                    <a:spcPct val="107000"/>
                  </a:lnSpc>
                  <a:spcAft>
                    <a:spcPts val="800"/>
                  </a:spcAft>
                  <a:tabLst>
                    <a:tab pos="5638800" algn="l"/>
                  </a:tabLst>
                </a:pPr>
                <a14:m>
                  <m:oMathPara xmlns:m="http://schemas.openxmlformats.org/officeDocument/2006/math">
                    <m:oMathParaPr>
                      <m:jc m:val="centerGroup"/>
                    </m:oMathParaPr>
                    <m:oMath xmlns:m="http://schemas.openxmlformats.org/officeDocument/2006/math">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𝑐𝑜𝑠</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𝜃</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𝑠𝑖𝑛</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𝜑</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 </m:t>
                      </m:r>
                      <m:d>
                        <m:dPr>
                          <m:ctrlPr>
                            <a:rPr lang="en-I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𝑠𝑖𝑛</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𝛿</m:t>
                          </m:r>
                        </m:e>
                      </m:d>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𝑐𝑜𝑠</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𝜑</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 </m:t>
                      </m:r>
                      <m:d>
                        <m:dPr>
                          <m:ctrlPr>
                            <a:rPr lang="en-I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𝑐𝑜𝑠</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𝛿</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𝑐𝑜𝑠</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𝜔</m:t>
                          </m:r>
                        </m:e>
                      </m:d>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32833" y="1185995"/>
                <a:ext cx="10925577" cy="5232651"/>
              </a:xfrm>
              <a:prstGeom prst="rect">
                <a:avLst/>
              </a:prstGeom>
              <a:blipFill rotWithShape="0">
                <a:blip r:embed="rId2"/>
                <a:stretch>
                  <a:fillRect l="-893" t="-932"/>
                </a:stretch>
              </a:blipFill>
            </p:spPr>
            <p:txBody>
              <a:bodyPr/>
              <a:lstStyle/>
              <a:p>
                <a:r>
                  <a:rPr lang="en-IN">
                    <a:noFill/>
                  </a:rPr>
                  <a:t> </a:t>
                </a:r>
              </a:p>
            </p:txBody>
          </p:sp>
        </mc:Fallback>
      </mc:AlternateContent>
    </p:spTree>
    <p:extLst>
      <p:ext uri="{BB962C8B-B14F-4D97-AF65-F5344CB8AC3E}">
        <p14:creationId xmlns:p14="http://schemas.microsoft.com/office/powerpoint/2010/main" val="36840477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112" y="794313"/>
            <a:ext cx="11633917" cy="4059253"/>
          </a:xfrm>
          <a:prstGeom prst="rect">
            <a:avLst/>
          </a:prstGeom>
        </p:spPr>
        <p:txBody>
          <a:bodyPr wrap="square">
            <a:spAutoFit/>
          </a:bodyPr>
          <a:lstStyle/>
          <a:p>
            <a:pPr algn="just">
              <a:lnSpc>
                <a:spcPct val="107000"/>
              </a:lnSpc>
              <a:spcAft>
                <a:spcPts val="800"/>
              </a:spcAft>
              <a:tabLst>
                <a:tab pos="56388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Local Apparent Time: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The time used for calculating the hour angle ω is the local apparent time. </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tabLst>
                <a:tab pos="5638800" algn="l"/>
              </a:tabLs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Local Apparent Time= standard time±4 (standard time longitude- longitude of location) + (Equation of time correction)</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tabLst>
                <a:tab pos="5638800" algn="l"/>
              </a:tabLs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The negative sign is applicable for eastern hemisphere, positive sign is applicable for western hemisphere.</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tabLst>
                <a:tab pos="56388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The equation of time correction (in minutes) can be calculated from the following empirical relation:</a:t>
            </a:r>
            <a:endParaRPr lang="en-IN" sz="24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tabLst>
                <a:tab pos="5638800" algn="l"/>
              </a:tabLs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E= 229.18(0.000075+0.001868 cosB-0.032077 sin B – 0.014615 cos2B- 0.04089 sin 2B)</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11904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5105" y="1070923"/>
            <a:ext cx="11389216" cy="1444306"/>
          </a:xfrm>
          <a:prstGeom prst="rect">
            <a:avLst/>
          </a:prstGeom>
        </p:spPr>
        <p:txBody>
          <a:bodyPr wrap="square">
            <a:spAutoFit/>
          </a:bodyPr>
          <a:lstStyle/>
          <a:p>
            <a:pPr algn="just">
              <a:lnSpc>
                <a:spcPct val="107000"/>
              </a:lnSpc>
              <a:spcAft>
                <a:spcPts val="800"/>
              </a:spcAft>
              <a:tabLst>
                <a:tab pos="5638800" algn="l"/>
              </a:tabLs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EX1:</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Determine the local apparent time (LAT) corresponding to 1430 h (IST) at Mumbai (19</a:t>
            </a:r>
            <a:r>
              <a:rPr lang="en-US" sz="2800" baseline="30000" dirty="0">
                <a:latin typeface="Times New Roman" panose="02020603050405020304" pitchFamily="18" charset="0"/>
                <a:ea typeface="Times New Roman" panose="02020603050405020304" pitchFamily="18" charset="0"/>
                <a:cs typeface="Times New Roman" panose="02020603050405020304" pitchFamily="18" charset="0"/>
              </a:rPr>
              <a:t>0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07’N, 72</a:t>
            </a:r>
            <a:r>
              <a:rPr lang="en-US" sz="2800" baseline="30000" dirty="0">
                <a:latin typeface="Times New Roman" panose="02020603050405020304" pitchFamily="18" charset="0"/>
                <a:ea typeface="Times New Roman" panose="02020603050405020304" pitchFamily="18" charset="0"/>
                <a:cs typeface="Times New Roman" panose="02020603050405020304" pitchFamily="18" charset="0"/>
              </a:rPr>
              <a:t>0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51’E) on July1, India, standard time is based on 82.50</a:t>
            </a:r>
            <a:r>
              <a:rPr lang="en-US" sz="2800" baseline="30000" dirty="0">
                <a:latin typeface="Times New Roman" panose="02020603050405020304" pitchFamily="18" charset="0"/>
                <a:ea typeface="Times New Roman" panose="02020603050405020304" pitchFamily="18" charset="0"/>
                <a:cs typeface="Times New Roman" panose="02020603050405020304" pitchFamily="18" charset="0"/>
              </a:rPr>
              <a:t>0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E</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IN"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54827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7531" y="1637742"/>
            <a:ext cx="9727843" cy="958660"/>
          </a:xfrm>
          <a:prstGeom prst="rect">
            <a:avLst/>
          </a:prstGeom>
        </p:spPr>
        <p:txBody>
          <a:bodyPr wrap="square">
            <a:spAutoFit/>
          </a:bodyPr>
          <a:lstStyle/>
          <a:p>
            <a:pPr algn="just">
              <a:lnSpc>
                <a:spcPct val="107000"/>
              </a:lnSpc>
              <a:spcAft>
                <a:spcPts val="800"/>
              </a:spcAft>
              <a:tabLst>
                <a:tab pos="56388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Sol:</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07000"/>
              </a:lnSpc>
              <a:spcAft>
                <a:spcPts val="800"/>
              </a:spcAft>
              <a:tabLst>
                <a:tab pos="5638800" algn="l"/>
              </a:tabLs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Local Apparent Time= 1430- 4(82.5-72.85) minutes + (-3.5 minutes) =1348 h</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26967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4953" y="645622"/>
            <a:ext cx="11299064" cy="5570756"/>
          </a:xfrm>
          <a:prstGeom prst="rect">
            <a:avLst/>
          </a:prstGeom>
        </p:spPr>
        <p:txBody>
          <a:bodyPr wrap="square">
            <a:spAutoFit/>
          </a:bodyPr>
          <a:lstStyle/>
          <a:p>
            <a:pPr algn="just">
              <a:lnSpc>
                <a:spcPct val="200000"/>
              </a:lnSpc>
              <a:spcAft>
                <a:spcPts val="800"/>
              </a:spcAft>
            </a:pPr>
            <a:r>
              <a:rPr lang="en-US" sz="2400" b="1" u="dash" dirty="0">
                <a:latin typeface="Times New Roman" panose="02020603050405020304" pitchFamily="18" charset="0"/>
                <a:ea typeface="Calibri" panose="020F0502020204030204" pitchFamily="34" charset="0"/>
                <a:cs typeface="Times New Roman" panose="02020603050405020304" pitchFamily="18" charset="0"/>
              </a:rPr>
              <a:t>Solar Radiation on Tilted surfaces</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200000"/>
              </a:lnSpc>
              <a:spcAft>
                <a:spcPts val="8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Measuring instruments give the values of solar radiation falling on a horizontal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surface.</a:t>
            </a:r>
          </a:p>
          <a:p>
            <a:pPr marL="342900" indent="-342900" algn="just">
              <a:lnSpc>
                <a:spcPct val="200000"/>
              </a:lnSpc>
              <a:spcAft>
                <a:spcPts val="800"/>
              </a:spcAft>
              <a:buFont typeface="Arial" panose="020B0604020202020204" pitchFamily="34" charset="0"/>
              <a:buChar char="•"/>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However</a:t>
            </a:r>
            <a:r>
              <a:rPr lang="en-US" sz="2400" dirty="0">
                <a:latin typeface="Times New Roman" panose="02020603050405020304" pitchFamily="18" charset="0"/>
                <a:ea typeface="Calibri" panose="020F0502020204030204" pitchFamily="34" charset="0"/>
                <a:cs typeface="Times New Roman" panose="02020603050405020304" pitchFamily="18" charset="0"/>
              </a:rPr>
              <a:t>, most solar equipment (e.g., flat-plate collectors), for absorbing radiation, are tilted at an angle to the horizontal. It therefore becomes necessary to calculate the flux which falls on a tilted surface. </a:t>
            </a: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200000"/>
              </a:lnSpc>
              <a:spcAft>
                <a:spcPts val="800"/>
              </a:spcAft>
              <a:buFont typeface="Arial" panose="020B0604020202020204" pitchFamily="34" charset="0"/>
              <a:buChar char="•"/>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This </a:t>
            </a:r>
            <a:r>
              <a:rPr lang="en-US" sz="2400" dirty="0">
                <a:latin typeface="Times New Roman" panose="02020603050405020304" pitchFamily="18" charset="0"/>
                <a:ea typeface="Calibri" panose="020F0502020204030204" pitchFamily="34" charset="0"/>
                <a:cs typeface="Times New Roman" panose="02020603050405020304" pitchFamily="18" charset="0"/>
              </a:rPr>
              <a:t>flux is sum of the beam and diffuse radiation falling directly on the surface and the radiation reflected onto the surface from the surroundings.</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58227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0709" y="594185"/>
            <a:ext cx="11041487" cy="1756186"/>
          </a:xfrm>
          <a:prstGeom prst="rect">
            <a:avLst/>
          </a:prstGeom>
        </p:spPr>
        <p:txBody>
          <a:bodyPr wrap="square">
            <a:spAutoFit/>
          </a:bodyPr>
          <a:lstStyle/>
          <a:p>
            <a:pPr marL="342900" indent="-342900" algn="just">
              <a:lnSpc>
                <a:spcPct val="107000"/>
              </a:lnSpc>
              <a:spcAft>
                <a:spcPts val="800"/>
              </a:spcAft>
              <a:buFont typeface="Arial" panose="020B0604020202020204" pitchFamily="34" charset="0"/>
              <a:buChar char="•"/>
            </a:pPr>
            <a:r>
              <a:rPr lang="en-IN" sz="2400" dirty="0">
                <a:latin typeface="Times New Roman" panose="02020603050405020304" pitchFamily="18" charset="0"/>
                <a:ea typeface="Calibri" panose="020F0502020204030204" pitchFamily="34" charset="0"/>
                <a:cs typeface="Times New Roman" panose="02020603050405020304" pitchFamily="18" charset="0"/>
              </a:rPr>
              <a:t>The amount of solar radiation on a surface on earth at any position at a particular time depends on the orientation and inclination of a surface. </a:t>
            </a:r>
            <a:endParaRPr lang="en-IN" sz="24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dirty="0" smtClean="0">
                <a:latin typeface="Times New Roman" panose="02020603050405020304" pitchFamily="18" charset="0"/>
                <a:ea typeface="Calibri" panose="020F0502020204030204" pitchFamily="34" charset="0"/>
                <a:cs typeface="Times New Roman" panose="02020603050405020304" pitchFamily="18" charset="0"/>
              </a:rPr>
              <a:t>An </a:t>
            </a:r>
            <a:r>
              <a:rPr lang="en-IN" sz="2400" dirty="0">
                <a:latin typeface="Times New Roman" panose="02020603050405020304" pitchFamily="18" charset="0"/>
                <a:ea typeface="Calibri" panose="020F0502020204030204" pitchFamily="34" charset="0"/>
                <a:cs typeface="Times New Roman" panose="02020603050405020304" pitchFamily="18" charset="0"/>
              </a:rPr>
              <a:t>inclined surface takes direct (</a:t>
            </a:r>
            <a:r>
              <a:rPr lang="en-IN" sz="2400" dirty="0" err="1">
                <a:latin typeface="Times New Roman" panose="02020603050405020304" pitchFamily="18" charset="0"/>
                <a:ea typeface="Calibri" panose="020F0502020204030204" pitchFamily="34" charset="0"/>
                <a:cs typeface="Times New Roman" panose="02020603050405020304" pitchFamily="18" charset="0"/>
              </a:rPr>
              <a:t>G</a:t>
            </a:r>
            <a:r>
              <a:rPr lang="en-IN" sz="2400" baseline="-25000" dirty="0" err="1">
                <a:latin typeface="Times New Roman" panose="02020603050405020304" pitchFamily="18" charset="0"/>
                <a:ea typeface="Calibri" panose="020F0502020204030204" pitchFamily="34" charset="0"/>
                <a:cs typeface="Times New Roman" panose="02020603050405020304" pitchFamily="18" charset="0"/>
              </a:rPr>
              <a:t>Bt</a:t>
            </a:r>
            <a:r>
              <a:rPr lang="en-IN" sz="2400" dirty="0">
                <a:latin typeface="Times New Roman" panose="02020603050405020304" pitchFamily="18" charset="0"/>
                <a:ea typeface="Calibri" panose="020F0502020204030204" pitchFamily="34" charset="0"/>
                <a:cs typeface="Times New Roman" panose="02020603050405020304" pitchFamily="18" charset="0"/>
              </a:rPr>
              <a:t>), diffuse (</a:t>
            </a:r>
            <a:r>
              <a:rPr lang="en-IN" sz="2400" dirty="0" err="1">
                <a:latin typeface="Times New Roman" panose="02020603050405020304" pitchFamily="18" charset="0"/>
                <a:ea typeface="Calibri" panose="020F0502020204030204" pitchFamily="34" charset="0"/>
                <a:cs typeface="Times New Roman" panose="02020603050405020304" pitchFamily="18" charset="0"/>
              </a:rPr>
              <a:t>G</a:t>
            </a:r>
            <a:r>
              <a:rPr lang="en-IN" sz="2400" baseline="-25000" dirty="0" err="1">
                <a:latin typeface="Times New Roman" panose="02020603050405020304" pitchFamily="18" charset="0"/>
                <a:ea typeface="Calibri" panose="020F0502020204030204" pitchFamily="34" charset="0"/>
                <a:cs typeface="Times New Roman" panose="02020603050405020304" pitchFamily="18" charset="0"/>
              </a:rPr>
              <a:t>Dt</a:t>
            </a:r>
            <a:r>
              <a:rPr lang="en-IN" sz="2400" dirty="0">
                <a:latin typeface="Times New Roman" panose="02020603050405020304" pitchFamily="18" charset="0"/>
                <a:ea typeface="Calibri" panose="020F0502020204030204" pitchFamily="34" charset="0"/>
                <a:cs typeface="Times New Roman" panose="02020603050405020304" pitchFamily="18" charset="0"/>
              </a:rPr>
              <a:t>) and ground reflected (</a:t>
            </a:r>
            <a:r>
              <a:rPr lang="en-IN" sz="2400" dirty="0" err="1">
                <a:latin typeface="Times New Roman" panose="02020603050405020304" pitchFamily="18" charset="0"/>
                <a:ea typeface="Calibri" panose="020F0502020204030204" pitchFamily="34" charset="0"/>
                <a:cs typeface="Times New Roman" panose="02020603050405020304" pitchFamily="18" charset="0"/>
              </a:rPr>
              <a:t>G</a:t>
            </a:r>
            <a:r>
              <a:rPr lang="en-IN" sz="2400" baseline="-25000" dirty="0" err="1">
                <a:latin typeface="Times New Roman" panose="02020603050405020304" pitchFamily="18" charset="0"/>
                <a:ea typeface="Calibri" panose="020F0502020204030204" pitchFamily="34" charset="0"/>
                <a:cs typeface="Times New Roman" panose="02020603050405020304" pitchFamily="18" charset="0"/>
              </a:rPr>
              <a:t>Gt</a:t>
            </a:r>
            <a:r>
              <a:rPr lang="en-IN" sz="2400" dirty="0">
                <a:latin typeface="Times New Roman" panose="02020603050405020304" pitchFamily="18" charset="0"/>
                <a:ea typeface="Calibri" panose="020F0502020204030204" pitchFamily="34" charset="0"/>
                <a:cs typeface="Times New Roman" panose="02020603050405020304" pitchFamily="18" charset="0"/>
              </a:rPr>
              <a:t>) radiation given by: </a:t>
            </a:r>
            <a:r>
              <a:rPr lang="en-IN" sz="2400" dirty="0" err="1">
                <a:latin typeface="Times New Roman" panose="02020603050405020304" pitchFamily="18" charset="0"/>
                <a:ea typeface="Calibri" panose="020F0502020204030204" pitchFamily="34" charset="0"/>
                <a:cs typeface="Times New Roman" panose="02020603050405020304" pitchFamily="18" charset="0"/>
              </a:rPr>
              <a:t>Gt</a:t>
            </a:r>
            <a:r>
              <a:rPr lang="en-IN" sz="2400" dirty="0">
                <a:latin typeface="Times New Roman" panose="02020603050405020304" pitchFamily="18" charset="0"/>
                <a:ea typeface="Calibri" panose="020F0502020204030204" pitchFamily="34" charset="0"/>
                <a:cs typeface="Times New Roman" panose="02020603050405020304" pitchFamily="18" charset="0"/>
              </a:rPr>
              <a:t> = </a:t>
            </a:r>
            <a:r>
              <a:rPr lang="en-IN" sz="2400" dirty="0" err="1">
                <a:latin typeface="Times New Roman" panose="02020603050405020304" pitchFamily="18" charset="0"/>
                <a:ea typeface="Calibri" panose="020F0502020204030204" pitchFamily="34" charset="0"/>
                <a:cs typeface="Times New Roman" panose="02020603050405020304" pitchFamily="18" charset="0"/>
              </a:rPr>
              <a:t>G</a:t>
            </a:r>
            <a:r>
              <a:rPr lang="en-IN" sz="2400" baseline="-25000" dirty="0" err="1">
                <a:latin typeface="Times New Roman" panose="02020603050405020304" pitchFamily="18" charset="0"/>
                <a:ea typeface="Calibri" panose="020F0502020204030204" pitchFamily="34" charset="0"/>
                <a:cs typeface="Times New Roman" panose="02020603050405020304" pitchFamily="18" charset="0"/>
              </a:rPr>
              <a:t>Bt</a:t>
            </a:r>
            <a:r>
              <a:rPr lang="en-IN" sz="2400" dirty="0">
                <a:latin typeface="Times New Roman" panose="02020603050405020304" pitchFamily="18" charset="0"/>
                <a:ea typeface="Calibri" panose="020F0502020204030204" pitchFamily="34" charset="0"/>
                <a:cs typeface="Times New Roman" panose="02020603050405020304" pitchFamily="18" charset="0"/>
              </a:rPr>
              <a:t> + </a:t>
            </a:r>
            <a:r>
              <a:rPr lang="en-IN" sz="2400" dirty="0" err="1">
                <a:latin typeface="Times New Roman" panose="02020603050405020304" pitchFamily="18" charset="0"/>
                <a:ea typeface="Calibri" panose="020F0502020204030204" pitchFamily="34" charset="0"/>
                <a:cs typeface="Times New Roman" panose="02020603050405020304" pitchFamily="18" charset="0"/>
              </a:rPr>
              <a:t>G</a:t>
            </a:r>
            <a:r>
              <a:rPr lang="en-IN" sz="2400" baseline="-25000" dirty="0" err="1">
                <a:latin typeface="Times New Roman" panose="02020603050405020304" pitchFamily="18" charset="0"/>
                <a:ea typeface="Calibri" panose="020F0502020204030204" pitchFamily="34" charset="0"/>
                <a:cs typeface="Times New Roman" panose="02020603050405020304" pitchFamily="18" charset="0"/>
              </a:rPr>
              <a:t>Dt</a:t>
            </a:r>
            <a:r>
              <a:rPr lang="en-IN" sz="2400" dirty="0">
                <a:latin typeface="Times New Roman" panose="02020603050405020304" pitchFamily="18" charset="0"/>
                <a:ea typeface="Calibri" panose="020F0502020204030204" pitchFamily="34" charset="0"/>
                <a:cs typeface="Times New Roman" panose="02020603050405020304" pitchFamily="18" charset="0"/>
              </a:rPr>
              <a:t> +</a:t>
            </a:r>
            <a:r>
              <a:rPr lang="en-IN" sz="2400" dirty="0" err="1">
                <a:latin typeface="Times New Roman" panose="02020603050405020304" pitchFamily="18" charset="0"/>
                <a:ea typeface="Calibri" panose="020F0502020204030204" pitchFamily="34" charset="0"/>
                <a:cs typeface="Times New Roman" panose="02020603050405020304" pitchFamily="18" charset="0"/>
              </a:rPr>
              <a:t>G</a:t>
            </a:r>
            <a:r>
              <a:rPr lang="en-IN" sz="2400" baseline="-25000" dirty="0" err="1">
                <a:latin typeface="Times New Roman" panose="02020603050405020304" pitchFamily="18" charset="0"/>
                <a:ea typeface="Calibri" panose="020F0502020204030204" pitchFamily="34" charset="0"/>
                <a:cs typeface="Times New Roman" panose="02020603050405020304" pitchFamily="18" charset="0"/>
              </a:rPr>
              <a:t>Gt</a:t>
            </a:r>
            <a:r>
              <a:rPr lang="en-IN" sz="2400" baseline="-25000" dirty="0">
                <a:latin typeface="Times New Roman" panose="02020603050405020304" pitchFamily="18" charset="0"/>
                <a:ea typeface="Calibri" panose="020F0502020204030204" pitchFamily="34" charset="0"/>
                <a:cs typeface="Times New Roman" panose="02020603050405020304" pitchFamily="18" charset="0"/>
              </a:rPr>
              <a:t>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652529" y="2623481"/>
                <a:ext cx="10977094" cy="3371500"/>
              </a:xfrm>
              <a:prstGeom prst="rect">
                <a:avLst/>
              </a:prstGeom>
            </p:spPr>
            <p:txBody>
              <a:bodyPr wrap="square">
                <a:spAutoFit/>
              </a:bodyPr>
              <a:lstStyle/>
              <a:p>
                <a:pPr>
                  <a:lnSpc>
                    <a:spcPct val="107000"/>
                  </a:lnSpc>
                  <a:spcAft>
                    <a:spcPts val="8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Beam Radiation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ratio of the beam radiation flux falling on a tilted surface to that falling on a horizontal surface is called the tilt factor for beam radiation. It is denoted by the symbol </a:t>
                </a:r>
                <a14:m>
                  <m:oMath xmlns:m="http://schemas.openxmlformats.org/officeDocument/2006/math">
                    <m:sSub>
                      <m:sSubPr>
                        <m:ctrlPr>
                          <a:rPr lang="en-IN"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𝑟</m:t>
                        </m:r>
                      </m:e>
                      <m: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𝑏</m:t>
                        </m:r>
                      </m:sub>
                    </m:sSub>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the case of a tilted surface facing south (i.e. γ=0),</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𝑐𝑜𝑠</m:t>
                      </m:r>
                      <m:r>
                        <a:rPr lang="en-US" sz="2400" i="1">
                          <a:effectLst/>
                          <a:latin typeface="Cambria Math" panose="02040503050406030204" pitchFamily="18" charset="0"/>
                          <a:ea typeface="Calibri" panose="020F0502020204030204" pitchFamily="34" charset="0"/>
                          <a:cs typeface="Times New Roman" panose="02020603050405020304" pitchFamily="18" charset="0"/>
                        </a:rPr>
                        <m:t>𝜃</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𝑠𝑖𝑛</m:t>
                      </m:r>
                      <m:r>
                        <a:rPr lang="en-US" sz="2400" i="1">
                          <a:effectLst/>
                          <a:latin typeface="Cambria Math" panose="02040503050406030204" pitchFamily="18" charset="0"/>
                          <a:ea typeface="Calibri" panose="020F0502020204030204" pitchFamily="34" charset="0"/>
                          <a:cs typeface="Times New Roman" panose="02020603050405020304" pitchFamily="18" charset="0"/>
                        </a:rPr>
                        <m:t>𝛿</m:t>
                      </m:r>
                      <m:func>
                        <m:func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sin</m:t>
                          </m:r>
                        </m:fName>
                        <m:e>
                          <m:d>
                            <m:d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𝜑</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d>
                        </m:e>
                      </m:func>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𝑐𝑜𝑠</m:t>
                      </m:r>
                      <m:r>
                        <a:rPr lang="en-US" sz="2400" i="1">
                          <a:effectLst/>
                          <a:latin typeface="Cambria Math" panose="02040503050406030204" pitchFamily="18" charset="0"/>
                          <a:ea typeface="Calibri" panose="020F0502020204030204" pitchFamily="34" charset="0"/>
                          <a:cs typeface="Times New Roman" panose="02020603050405020304" pitchFamily="18" charset="0"/>
                        </a:rPr>
                        <m:t>𝛿</m:t>
                      </m:r>
                      <m:r>
                        <a:rPr lang="en-US" sz="2400" i="1">
                          <a:effectLst/>
                          <a:latin typeface="Cambria Math" panose="02040503050406030204" pitchFamily="18" charset="0"/>
                          <a:ea typeface="Calibri" panose="020F0502020204030204" pitchFamily="34" charset="0"/>
                          <a:cs typeface="Times New Roman" panose="02020603050405020304" pitchFamily="18" charset="0"/>
                        </a:rPr>
                        <m:t> </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𝑐𝑜𝑠</m:t>
                      </m:r>
                      <m:r>
                        <a:rPr lang="en-US" sz="2400" i="1">
                          <a:effectLst/>
                          <a:latin typeface="Cambria Math" panose="02040503050406030204" pitchFamily="18" charset="0"/>
                          <a:ea typeface="Calibri" panose="020F0502020204030204" pitchFamily="34" charset="0"/>
                          <a:cs typeface="Times New Roman" panose="02020603050405020304" pitchFamily="18" charset="0"/>
                        </a:rPr>
                        <m:t>𝜔</m:t>
                      </m:r>
                      <m:r>
                        <a:rPr lang="en-US" sz="2400" i="1">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cos</m:t>
                      </m:r>
                      <m:r>
                        <a:rPr lang="en-US" sz="2400">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𝜑</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while for a horizontal surface</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𝑐𝑜𝑠</m:t>
                      </m:r>
                      <m:sSub>
                        <m:sSub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𝜃</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𝑠𝑖𝑛</m:t>
                      </m:r>
                      <m:r>
                        <a:rPr lang="en-US" sz="2400" i="1">
                          <a:effectLst/>
                          <a:latin typeface="Cambria Math" panose="02040503050406030204" pitchFamily="18" charset="0"/>
                          <a:ea typeface="Calibri" panose="020F0502020204030204" pitchFamily="34" charset="0"/>
                          <a:cs typeface="Times New Roman" panose="02020603050405020304" pitchFamily="18" charset="0"/>
                        </a:rPr>
                        <m:t>𝜑</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𝑠𝑖𝑛</m:t>
                      </m:r>
                      <m:r>
                        <a:rPr lang="en-US" sz="2400" i="1">
                          <a:effectLst/>
                          <a:latin typeface="Cambria Math" panose="02040503050406030204" pitchFamily="18" charset="0"/>
                          <a:ea typeface="Calibri" panose="020F0502020204030204" pitchFamily="34" charset="0"/>
                          <a:cs typeface="Times New Roman" panose="02020603050405020304" pitchFamily="18" charset="0"/>
                        </a:rPr>
                        <m:t>𝛿</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𝑐𝑜𝑠</m:t>
                      </m:r>
                      <m:r>
                        <a:rPr lang="en-US" sz="2400" i="1">
                          <a:effectLst/>
                          <a:latin typeface="Cambria Math" panose="02040503050406030204" pitchFamily="18" charset="0"/>
                          <a:ea typeface="Calibri" panose="020F0502020204030204" pitchFamily="34" charset="0"/>
                          <a:cs typeface="Times New Roman" panose="02020603050405020304" pitchFamily="18" charset="0"/>
                        </a:rPr>
                        <m:t>𝜑</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𝑐𝑜𝑠</m:t>
                      </m:r>
                      <m:r>
                        <a:rPr lang="en-US" sz="2400" i="1">
                          <a:effectLst/>
                          <a:latin typeface="Cambria Math" panose="02040503050406030204" pitchFamily="18" charset="0"/>
                          <a:ea typeface="Calibri" panose="020F0502020204030204" pitchFamily="34" charset="0"/>
                          <a:cs typeface="Times New Roman" panose="02020603050405020304" pitchFamily="18" charset="0"/>
                        </a:rPr>
                        <m:t>𝛿</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𝑐𝑜𝑠</m:t>
                      </m:r>
                      <m:r>
                        <a:rPr lang="en-US" sz="2400" i="1">
                          <a:effectLst/>
                          <a:latin typeface="Cambria Math" panose="02040503050406030204" pitchFamily="18" charset="0"/>
                          <a:ea typeface="Calibri" panose="020F0502020204030204" pitchFamily="34" charset="0"/>
                          <a:cs typeface="Times New Roman" panose="02020603050405020304" pitchFamily="18" charset="0"/>
                        </a:rPr>
                        <m:t>𝜔</m:t>
                      </m:r>
                    </m:oMath>
                  </m:oMathPara>
                </a14:m>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52529" y="2623481"/>
                <a:ext cx="10977094" cy="3371500"/>
              </a:xfrm>
              <a:prstGeom prst="rect">
                <a:avLst/>
              </a:prstGeom>
              <a:blipFill rotWithShape="0">
                <a:blip r:embed="rId2"/>
                <a:stretch>
                  <a:fillRect l="-833" t="-1447" r="-888"/>
                </a:stretch>
              </a:blipFill>
            </p:spPr>
            <p:txBody>
              <a:bodyPr/>
              <a:lstStyle/>
              <a:p>
                <a:r>
                  <a:rPr lang="en-IN">
                    <a:noFill/>
                  </a:rPr>
                  <a:t> </a:t>
                </a:r>
              </a:p>
            </p:txBody>
          </p:sp>
        </mc:Fallback>
      </mc:AlternateContent>
    </p:spTree>
    <p:extLst>
      <p:ext uri="{BB962C8B-B14F-4D97-AF65-F5344CB8AC3E}">
        <p14:creationId xmlns:p14="http://schemas.microsoft.com/office/powerpoint/2010/main" val="27338096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94951" y="533053"/>
                <a:ext cx="10912699" cy="1602875"/>
              </a:xfrm>
              <a:prstGeom prst="rect">
                <a:avLst/>
              </a:prstGeom>
            </p:spPr>
            <p:txBody>
              <a:bodyPr wrap="square">
                <a:spAutoFit/>
              </a:bodyPr>
              <a:lstStyle/>
              <a:p>
                <a:pPr algn="just">
                  <a:lnSpc>
                    <a:spcPct val="107000"/>
                  </a:lnSpc>
                  <a:spcAft>
                    <a:spcPts val="80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Hence </a:t>
                </a:r>
                <a14:m>
                  <m:oMath xmlns:m="http://schemas.openxmlformats.org/officeDocument/2006/math">
                    <m:sSub>
                      <m:sSubPr>
                        <m:ctrlPr>
                          <a:rPr lang="en-IN"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𝑟</m:t>
                        </m:r>
                      </m:e>
                      <m: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𝑏</m:t>
                        </m:r>
                      </m:sub>
                    </m:s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IN"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𝑐𝑜𝑠</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𝜃</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𝑐𝑜𝑠</m:t>
                        </m:r>
                        <m:sSub>
                          <m:sSub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𝜃</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sub>
                        </m:sSub>
                      </m:den>
                    </m:f>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IN"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𝑠𝑖𝑛</m:t>
                        </m:r>
                        <m:r>
                          <a:rPr lang="en-US" sz="2400" i="1">
                            <a:effectLst/>
                            <a:latin typeface="Cambria Math" panose="02040503050406030204" pitchFamily="18" charset="0"/>
                            <a:ea typeface="Calibri" panose="020F0502020204030204" pitchFamily="34" charset="0"/>
                            <a:cs typeface="Times New Roman" panose="02020603050405020304" pitchFamily="18" charset="0"/>
                          </a:rPr>
                          <m:t>𝛿</m:t>
                        </m:r>
                        <m:func>
                          <m:func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sin</m:t>
                            </m:r>
                          </m:fName>
                          <m:e>
                            <m:d>
                              <m:d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𝜑</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d>
                          </m:e>
                        </m:func>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𝑐𝑜𝑠</m:t>
                        </m:r>
                        <m:r>
                          <a:rPr lang="en-US" sz="2400" i="1">
                            <a:effectLst/>
                            <a:latin typeface="Cambria Math" panose="02040503050406030204" pitchFamily="18" charset="0"/>
                            <a:ea typeface="Calibri" panose="020F0502020204030204" pitchFamily="34" charset="0"/>
                            <a:cs typeface="Times New Roman" panose="02020603050405020304" pitchFamily="18" charset="0"/>
                          </a:rPr>
                          <m:t>𝛿</m:t>
                        </m:r>
                        <m:r>
                          <a:rPr lang="en-US" sz="2400" i="1">
                            <a:effectLst/>
                            <a:latin typeface="Cambria Math" panose="02040503050406030204" pitchFamily="18" charset="0"/>
                            <a:ea typeface="Calibri" panose="020F0502020204030204" pitchFamily="34" charset="0"/>
                            <a:cs typeface="Times New Roman" panose="02020603050405020304" pitchFamily="18" charset="0"/>
                          </a:rPr>
                          <m:t> </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𝑐𝑜𝑠</m:t>
                        </m:r>
                        <m:r>
                          <a:rPr lang="en-US" sz="2400" i="1">
                            <a:effectLst/>
                            <a:latin typeface="Cambria Math" panose="02040503050406030204" pitchFamily="18" charset="0"/>
                            <a:ea typeface="Calibri" panose="020F0502020204030204" pitchFamily="34" charset="0"/>
                            <a:cs typeface="Times New Roman" panose="02020603050405020304" pitchFamily="18" charset="0"/>
                          </a:rPr>
                          <m:t>𝜔</m:t>
                        </m:r>
                        <m:r>
                          <a:rPr lang="en-US" sz="2400" i="1">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cos</m:t>
                        </m:r>
                        <m:r>
                          <a:rPr lang="en-US" sz="2400">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𝜑</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𝑠𝑖𝑛</m:t>
                        </m:r>
                        <m:r>
                          <a:rPr lang="en-US" sz="2400" i="1">
                            <a:effectLst/>
                            <a:latin typeface="Cambria Math" panose="02040503050406030204" pitchFamily="18" charset="0"/>
                            <a:ea typeface="Calibri" panose="020F0502020204030204" pitchFamily="34" charset="0"/>
                            <a:cs typeface="Times New Roman" panose="02020603050405020304" pitchFamily="18" charset="0"/>
                          </a:rPr>
                          <m:t>𝜑</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𝑠𝑖𝑛</m:t>
                        </m:r>
                        <m:r>
                          <a:rPr lang="en-US" sz="2400" i="1">
                            <a:effectLst/>
                            <a:latin typeface="Cambria Math" panose="02040503050406030204" pitchFamily="18" charset="0"/>
                            <a:ea typeface="Calibri" panose="020F0502020204030204" pitchFamily="34" charset="0"/>
                            <a:cs typeface="Times New Roman" panose="02020603050405020304" pitchFamily="18" charset="0"/>
                          </a:rPr>
                          <m:t>𝛿</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𝑐𝑜𝑠</m:t>
                        </m:r>
                        <m:r>
                          <a:rPr lang="en-US" sz="2400" i="1">
                            <a:effectLst/>
                            <a:latin typeface="Cambria Math" panose="02040503050406030204" pitchFamily="18" charset="0"/>
                            <a:ea typeface="Calibri" panose="020F0502020204030204" pitchFamily="34" charset="0"/>
                            <a:cs typeface="Times New Roman" panose="02020603050405020304" pitchFamily="18" charset="0"/>
                          </a:rPr>
                          <m:t>𝜑</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𝑐𝑜𝑠</m:t>
                        </m:r>
                        <m:r>
                          <a:rPr lang="en-US" sz="2400" i="1">
                            <a:effectLst/>
                            <a:latin typeface="Cambria Math" panose="02040503050406030204" pitchFamily="18" charset="0"/>
                            <a:ea typeface="Calibri" panose="020F0502020204030204" pitchFamily="34" charset="0"/>
                            <a:cs typeface="Times New Roman" panose="02020603050405020304" pitchFamily="18" charset="0"/>
                          </a:rPr>
                          <m:t>𝛿</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𝑐𝑜𝑠</m:t>
                        </m:r>
                        <m:r>
                          <a:rPr lang="en-US" sz="2400" i="1">
                            <a:effectLst/>
                            <a:latin typeface="Cambria Math" panose="02040503050406030204" pitchFamily="18" charset="0"/>
                            <a:ea typeface="Calibri" panose="020F0502020204030204" pitchFamily="34" charset="0"/>
                            <a:cs typeface="Times New Roman" panose="02020603050405020304" pitchFamily="18" charset="0"/>
                          </a:rPr>
                          <m:t>𝜔</m:t>
                        </m:r>
                      </m:den>
                    </m:f>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 ……………….(2)</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similarly expressions for </a:t>
                </a:r>
                <a14:m>
                  <m:oMath xmlns:m="http://schemas.openxmlformats.org/officeDocument/2006/math">
                    <m:sSub>
                      <m:sSubPr>
                        <m:ctrlPr>
                          <a:rPr lang="en-IN"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𝑟</m:t>
                        </m:r>
                      </m:e>
                      <m: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𝑏</m:t>
                        </m:r>
                      </m:sub>
                    </m:sSub>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can be derived for other situations in which the tilted surface is oriented in a different direction with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γ≠0.</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94951" y="533053"/>
                <a:ext cx="10912699" cy="1602875"/>
              </a:xfrm>
              <a:prstGeom prst="rect">
                <a:avLst/>
              </a:prstGeom>
              <a:blipFill rotWithShape="0">
                <a:blip r:embed="rId2"/>
                <a:stretch>
                  <a:fillRect l="-894" r="-838" b="-760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24117" y="2329111"/>
                <a:ext cx="11054365" cy="3166316"/>
              </a:xfrm>
              <a:prstGeom prst="rect">
                <a:avLst/>
              </a:prstGeom>
            </p:spPr>
            <p:txBody>
              <a:bodyPr wrap="square">
                <a:spAutoFit/>
              </a:bodyPr>
              <a:lstStyle/>
              <a:p>
                <a:pPr algn="just">
                  <a:lnSpc>
                    <a:spcPct val="107000"/>
                  </a:lnSpc>
                  <a:spcAft>
                    <a:spcPts val="8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Diffuse Radiation</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tilt factor  </a:t>
                </a:r>
                <a14:m>
                  <m:oMath xmlns:m="http://schemas.openxmlformats.org/officeDocument/2006/math">
                    <m:sSub>
                      <m:sSubPr>
                        <m:ctrlPr>
                          <a:rPr lang="en-IN"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𝑟</m:t>
                        </m:r>
                      </m:e>
                      <m: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𝑑</m:t>
                        </m:r>
                      </m:sub>
                    </m:sSub>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for diffuse radiation is the ratio of the diffuse radiation flux falling on the tilted surface to that falling on a horizontal surface. </a:t>
                </a:r>
                <a:endPar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value of this tilt factor depends upon the distribution of diffuse radiation over the sky and on the portion of the sky dome seen by the tilted surface. </a:t>
                </a:r>
                <a:endPar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Assuming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that the sky is an isotropic source of diffuse radiation, for a tilted surface with a slope β,</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24117" y="2329111"/>
                <a:ext cx="11054365" cy="3166316"/>
              </a:xfrm>
              <a:prstGeom prst="rect">
                <a:avLst/>
              </a:prstGeom>
              <a:blipFill rotWithShape="0">
                <a:blip r:embed="rId3"/>
                <a:stretch>
                  <a:fillRect l="-827" t="-1541" r="-827" b="-269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904773" y="5495427"/>
                <a:ext cx="3893052"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IN" i="1" smtClean="0">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𝑟</m:t>
                              </m:r>
                            </m:e>
                            <m:sub>
                              <m:r>
                                <a:rPr lang="en-IN" i="1">
                                  <a:latin typeface="Cambria Math" panose="02040503050406030204" pitchFamily="18" charset="0"/>
                                </a:rPr>
                                <m:t>𝑑</m:t>
                              </m:r>
                            </m:sub>
                          </m:sSub>
                          <m:r>
                            <a:rPr lang="en-IN" i="0">
                              <a:latin typeface="Cambria Math" panose="02040503050406030204" pitchFamily="18" charset="0"/>
                            </a:rPr>
                            <m:t>=</m:t>
                          </m:r>
                          <m:f>
                            <m:fPr>
                              <m:ctrlPr>
                                <a:rPr lang="en-IN" i="1">
                                  <a:latin typeface="Cambria Math" panose="02040503050406030204" pitchFamily="18" charset="0"/>
                                </a:rPr>
                              </m:ctrlPr>
                            </m:fPr>
                            <m:num>
                              <m:r>
                                <a:rPr lang="en-IN" i="0">
                                  <a:latin typeface="Cambria Math" panose="02040503050406030204" pitchFamily="18" charset="0"/>
                                </a:rPr>
                                <m:t>1+</m:t>
                              </m:r>
                              <m:r>
                                <a:rPr lang="en-IN" i="1">
                                  <a:latin typeface="Cambria Math" panose="02040503050406030204" pitchFamily="18" charset="0"/>
                                </a:rPr>
                                <m:t>𝑐𝑜𝑠</m:t>
                              </m:r>
                              <m:r>
                                <a:rPr lang="en-IN" i="1">
                                  <a:latin typeface="Cambria Math" panose="02040503050406030204" pitchFamily="18" charset="0"/>
                                </a:rPr>
                                <m:t>𝛽</m:t>
                              </m:r>
                            </m:num>
                            <m:den>
                              <m:r>
                                <a:rPr lang="en-IN" i="0">
                                  <a:latin typeface="Cambria Math" panose="02040503050406030204" pitchFamily="18" charset="0"/>
                                </a:rPr>
                                <m:t>2</m:t>
                              </m:r>
                            </m:den>
                          </m:f>
                          <m:r>
                            <a:rPr lang="en-IN" i="0">
                              <a:latin typeface="Cambria Math" panose="02040503050406030204" pitchFamily="18" charset="0"/>
                            </a:rPr>
                            <m:t>……………………..(3</m:t>
                          </m:r>
                        </m:e>
                      </m:d>
                    </m:oMath>
                  </m:oMathPara>
                </a14:m>
                <a:endParaRPr lang="en-IN" dirty="0"/>
              </a:p>
            </p:txBody>
          </p:sp>
        </mc:Choice>
        <mc:Fallback xmlns="">
          <p:sp>
            <p:nvSpPr>
              <p:cNvPr id="4" name="Rectangle 3"/>
              <p:cNvSpPr>
                <a:spLocks noRot="1" noChangeAspect="1" noMove="1" noResize="1" noEditPoints="1" noAdjustHandles="1" noChangeArrowheads="1" noChangeShapeType="1" noTextEdit="1"/>
              </p:cNvSpPr>
              <p:nvPr/>
            </p:nvSpPr>
            <p:spPr>
              <a:xfrm>
                <a:off x="3904773" y="5495427"/>
                <a:ext cx="3893052" cy="714683"/>
              </a:xfrm>
              <a:prstGeom prst="rect">
                <a:avLst/>
              </a:prstGeom>
              <a:blipFill rotWithShape="0">
                <a:blip r:embed="rId4"/>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26768603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523740" y="614461"/>
                <a:ext cx="11389217" cy="3436710"/>
              </a:xfrm>
              <a:prstGeom prst="rect">
                <a:avLst/>
              </a:prstGeom>
            </p:spPr>
            <p:txBody>
              <a:bodyPr wrap="square">
                <a:spAutoFit/>
              </a:bodyPr>
              <a:lstStyle/>
              <a:p>
                <a:pPr algn="just">
                  <a:lnSpc>
                    <a:spcPct val="107000"/>
                  </a:lnSpc>
                  <a:spcAft>
                    <a:spcPts val="80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Reflected Radiation</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Since </a:t>
                </a:r>
                <a14:m>
                  <m:oMath xmlns:m="http://schemas.openxmlformats.org/officeDocument/2006/math">
                    <m:d>
                      <m:d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𝑐𝑜𝑠</m:t>
                            </m:r>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den>
                        </m:f>
                      </m:e>
                    </m:d>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is the radiation shape factor for a tilted surface with respect to sky, it follows that </a:t>
                </a:r>
                <a14:m>
                  <m:oMath xmlns:m="http://schemas.openxmlformats.org/officeDocument/2006/math">
                    <m:d>
                      <m:d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𝑐𝑜𝑠</m:t>
                            </m:r>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den>
                        </m:f>
                      </m:e>
                    </m:d>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is the radiation shape factor for the surface with respect to surrounding ground. </a:t>
                </a:r>
                <a:endPar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Assuming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that the reflection of the beam and diffuse radiations falling on the ground is diffuse and isotropic, and that the reflectivity is ρ, the tilt factor for reflected radiation is given by</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23740" y="614461"/>
                <a:ext cx="11389217" cy="3436710"/>
              </a:xfrm>
              <a:prstGeom prst="rect">
                <a:avLst/>
              </a:prstGeom>
              <a:blipFill rotWithShape="0">
                <a:blip r:embed="rId2"/>
                <a:stretch>
                  <a:fillRect l="-857" t="-1418" r="-803" b="-283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811400" y="4372425"/>
                <a:ext cx="3590405"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𝑟</m:t>
                              </m:r>
                            </m:e>
                            <m:sub>
                              <m:r>
                                <a:rPr lang="en-IN" i="1">
                                  <a:latin typeface="Cambria Math" panose="02040503050406030204" pitchFamily="18" charset="0"/>
                                </a:rPr>
                                <m:t>𝑟</m:t>
                              </m:r>
                            </m:sub>
                          </m:sSub>
                          <m:r>
                            <a:rPr lang="en-IN" i="0">
                              <a:latin typeface="Cambria Math" panose="02040503050406030204" pitchFamily="18" charset="0"/>
                            </a:rPr>
                            <m:t>=</m:t>
                          </m:r>
                          <m:f>
                            <m:fPr>
                              <m:ctrlPr>
                                <a:rPr lang="en-IN" i="1">
                                  <a:latin typeface="Cambria Math" panose="02040503050406030204" pitchFamily="18" charset="0"/>
                                </a:rPr>
                              </m:ctrlPr>
                            </m:fPr>
                            <m:num>
                              <m:r>
                                <a:rPr lang="en-IN" i="1">
                                  <a:latin typeface="Cambria Math" panose="02040503050406030204" pitchFamily="18" charset="0"/>
                                </a:rPr>
                                <m:t>𝜌</m:t>
                              </m:r>
                              <m:d>
                                <m:dPr>
                                  <m:ctrlPr>
                                    <a:rPr lang="en-IN" i="1">
                                      <a:latin typeface="Cambria Math" panose="02040503050406030204" pitchFamily="18" charset="0"/>
                                    </a:rPr>
                                  </m:ctrlPr>
                                </m:dPr>
                                <m:e>
                                  <m:r>
                                    <a:rPr lang="en-IN" i="0">
                                      <a:latin typeface="Cambria Math" panose="02040503050406030204" pitchFamily="18" charset="0"/>
                                    </a:rPr>
                                    <m:t>1−</m:t>
                                  </m:r>
                                  <m:r>
                                    <a:rPr lang="en-IN" i="1">
                                      <a:latin typeface="Cambria Math" panose="02040503050406030204" pitchFamily="18" charset="0"/>
                                    </a:rPr>
                                    <m:t>𝑐𝑜𝑠</m:t>
                                  </m:r>
                                  <m:r>
                                    <a:rPr lang="en-IN" i="1">
                                      <a:latin typeface="Cambria Math" panose="02040503050406030204" pitchFamily="18" charset="0"/>
                                    </a:rPr>
                                    <m:t>𝛽</m:t>
                                  </m:r>
                                </m:e>
                              </m:d>
                            </m:num>
                            <m:den>
                              <m:r>
                                <a:rPr lang="en-IN" i="0">
                                  <a:latin typeface="Cambria Math" panose="02040503050406030204" pitchFamily="18" charset="0"/>
                                </a:rPr>
                                <m:t>2</m:t>
                              </m:r>
                            </m:den>
                          </m:f>
                          <m:r>
                            <a:rPr lang="en-IN" i="0">
                              <a:latin typeface="Cambria Math" panose="02040503050406030204" pitchFamily="18" charset="0"/>
                            </a:rPr>
                            <m:t>………………(4</m:t>
                          </m:r>
                        </m:e>
                      </m:d>
                    </m:oMath>
                  </m:oMathPara>
                </a14:m>
                <a:endParaRPr lang="en-IN" dirty="0"/>
              </a:p>
            </p:txBody>
          </p:sp>
        </mc:Choice>
        <mc:Fallback xmlns="">
          <p:sp>
            <p:nvSpPr>
              <p:cNvPr id="3" name="Rectangle 2"/>
              <p:cNvSpPr>
                <a:spLocks noRot="1" noChangeAspect="1" noMove="1" noResize="1" noEditPoints="1" noAdjustHandles="1" noChangeArrowheads="1" noChangeShapeType="1" noTextEdit="1"/>
              </p:cNvSpPr>
              <p:nvPr/>
            </p:nvSpPr>
            <p:spPr>
              <a:xfrm>
                <a:off x="3811400" y="4372425"/>
                <a:ext cx="3590405" cy="714683"/>
              </a:xfrm>
              <a:prstGeom prst="rect">
                <a:avLst/>
              </a:prstGeom>
              <a:blipFill rotWithShape="0">
                <a:blip r:embed="rId3"/>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8055808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807076" y="1168027"/>
                <a:ext cx="11144518" cy="1486817"/>
              </a:xfrm>
              <a:prstGeom prst="rect">
                <a:avLst/>
              </a:prstGeom>
            </p:spPr>
            <p:txBody>
              <a:bodyPr wrap="square">
                <a:spAutoFit/>
              </a:bodyPr>
              <a:lstStyle/>
              <a:p>
                <a:pPr>
                  <a:lnSpc>
                    <a:spcPct val="107000"/>
                  </a:lnSpc>
                  <a:spcAft>
                    <a:spcPts val="800"/>
                  </a:spcAft>
                </a:pPr>
                <a:r>
                  <a:rPr lang="en-US" b="1" dirty="0">
                    <a:latin typeface="Times New Roman" panose="02020603050405020304" pitchFamily="18" charset="0"/>
                    <a:ea typeface="Times New Roman" panose="02020603050405020304" pitchFamily="18" charset="0"/>
                    <a:cs typeface="Times New Roman" panose="02020603050405020304" pitchFamily="18" charset="0"/>
                  </a:rPr>
                  <a:t>Flux on Tilted surface</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flux I</a:t>
                </a:r>
                <a:r>
                  <a:rPr lang="en-US" sz="2400" baseline="-25000" dirty="0">
                    <a:effectLst/>
                    <a:latin typeface="Times New Roman" panose="02020603050405020304" pitchFamily="18" charset="0"/>
                    <a:ea typeface="Times New Roman" panose="02020603050405020304" pitchFamily="18" charset="0"/>
                    <a:cs typeface="Times New Roman" panose="02020603050405020304" pitchFamily="18" charset="0"/>
                  </a:rPr>
                  <a:t>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falling on a tilted surface at any instant is thus given by</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𝑇</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𝑏</m:t>
                          </m:r>
                        </m:sub>
                      </m:sSub>
                      <m:sSub>
                        <m:sSub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𝑏</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𝑑</m:t>
                          </m:r>
                        </m:sub>
                      </m:sSub>
                      <m:sSub>
                        <m:sSub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𝑑</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𝑏</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𝑑</m:t>
                              </m:r>
                            </m:sub>
                          </m:sSub>
                        </m:e>
                      </m:d>
                      <m:sSub>
                        <m:sSub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𝑟</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 ……………(5)</m:t>
                      </m:r>
                    </m:oMath>
                  </m:oMathPara>
                </a14:m>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07076" y="1168027"/>
                <a:ext cx="11144518" cy="1486817"/>
              </a:xfrm>
              <a:prstGeom prst="rect">
                <a:avLst/>
              </a:prstGeom>
              <a:blipFill rotWithShape="0">
                <a:blip r:embed="rId2"/>
                <a:stretch>
                  <a:fillRect l="-820" t="-245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807076" y="3057113"/>
                <a:ext cx="9895268" cy="468077"/>
              </a:xfrm>
              <a:prstGeom prst="rect">
                <a:avLst/>
              </a:prstGeom>
            </p:spPr>
            <p:txBody>
              <a:bodyPr wrap="square">
                <a:spAutoFit/>
              </a:bodyPr>
              <a:lstStyle/>
              <a:p>
                <a:pPr>
                  <a:lnSpc>
                    <a:spcPct val="107000"/>
                  </a:lnSpc>
                  <a:spcAft>
                    <a:spcPts val="80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where the values of </a:t>
                </a:r>
                <a14:m>
                  <m:oMath xmlns:m="http://schemas.openxmlformats.org/officeDocument/2006/math">
                    <m:sSub>
                      <m:sSubPr>
                        <m:ctrlPr>
                          <a:rPr lang="en-IN"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𝑟</m:t>
                        </m:r>
                      </m:e>
                      <m: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𝑏</m:t>
                        </m:r>
                      </m:sub>
                    </m:sSub>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𝑑</m:t>
                        </m:r>
                      </m:sub>
                    </m:sSub>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and  </a:t>
                </a:r>
                <a14:m>
                  <m:oMath xmlns:m="http://schemas.openxmlformats.org/officeDocument/2006/math">
                    <m:sSub>
                      <m:sSub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𝑟</m:t>
                        </m:r>
                      </m:sub>
                    </m:sSub>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are given as per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eq</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(2), (3) and (4).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807076" y="3057113"/>
                <a:ext cx="9895268" cy="468077"/>
              </a:xfrm>
              <a:prstGeom prst="rect">
                <a:avLst/>
              </a:prstGeom>
              <a:blipFill rotWithShape="0">
                <a:blip r:embed="rId3"/>
                <a:stretch>
                  <a:fillRect l="-924" t="-10390" b="-2727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807076" y="3927459"/>
                <a:ext cx="9753600" cy="1984710"/>
              </a:xfrm>
              <a:prstGeom prst="rect">
                <a:avLst/>
              </a:prstGeom>
            </p:spPr>
            <p:txBody>
              <a:bodyPr wrap="square">
                <a:spAutoFit/>
              </a:bodyPr>
              <a:lstStyle/>
              <a:p>
                <a:pPr algn="just">
                  <a:lnSpc>
                    <a:spcPct val="107000"/>
                  </a:lnSpc>
                  <a:spcAft>
                    <a:spcPts val="80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Dividing both sides of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eq</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(5) by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a:t>
                </a:r>
                <a:r>
                  <a:rPr lang="en-US" sz="2400"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g</a:t>
                </a:r>
                <a:r>
                  <a:rPr lang="en-US" sz="2400" baseline="-25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the ratio of the falling on a tilted surface at any instant to that on a horizontal surface can be obtained.</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𝑇</m:t>
                              </m:r>
                            </m:sub>
                          </m:sSub>
                        </m:num>
                        <m:den>
                          <m:sSub>
                            <m:sSub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𝑔</m:t>
                              </m:r>
                            </m:sub>
                          </m:sSub>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f>
                            <m:f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𝑑</m:t>
                                  </m:r>
                                </m:sub>
                              </m:sSub>
                            </m:num>
                            <m:den>
                              <m:sSub>
                                <m:sSub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𝑔</m:t>
                                  </m:r>
                                </m:sub>
                              </m:sSub>
                            </m:den>
                          </m:f>
                        </m:e>
                      </m:d>
                      <m:sSub>
                        <m:sSub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𝑏</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𝑑</m:t>
                              </m:r>
                            </m:sub>
                          </m:sSub>
                        </m:num>
                        <m:den>
                          <m:sSub>
                            <m:sSub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𝑔</m:t>
                              </m:r>
                            </m:sub>
                          </m:sSub>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𝑑</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𝑟</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 ………………………(6)</m:t>
                      </m:r>
                    </m:oMath>
                  </m:oMathPara>
                </a14:m>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807076" y="3927459"/>
                <a:ext cx="9753600" cy="1984710"/>
              </a:xfrm>
              <a:prstGeom prst="rect">
                <a:avLst/>
              </a:prstGeom>
              <a:blipFill rotWithShape="0">
                <a:blip r:embed="rId4"/>
                <a:stretch>
                  <a:fillRect l="-938" t="-2454" r="-1000"/>
                </a:stretch>
              </a:blipFill>
            </p:spPr>
            <p:txBody>
              <a:bodyPr/>
              <a:lstStyle/>
              <a:p>
                <a:r>
                  <a:rPr lang="en-IN">
                    <a:noFill/>
                  </a:rPr>
                  <a:t> </a:t>
                </a:r>
              </a:p>
            </p:txBody>
          </p:sp>
        </mc:Fallback>
      </mc:AlternateContent>
    </p:spTree>
    <p:extLst>
      <p:ext uri="{BB962C8B-B14F-4D97-AF65-F5344CB8AC3E}">
        <p14:creationId xmlns:p14="http://schemas.microsoft.com/office/powerpoint/2010/main" val="29128573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407830" y="715393"/>
                <a:ext cx="11685431" cy="1799660"/>
              </a:xfrm>
              <a:prstGeom prst="rect">
                <a:avLst/>
              </a:prstGeom>
            </p:spPr>
            <p:txBody>
              <a:bodyPr wrap="square">
                <a:spAutoFit/>
              </a:bodyPr>
              <a:lstStyle/>
              <a:p>
                <a:pPr>
                  <a:lnSpc>
                    <a:spcPct val="107000"/>
                  </a:lnSpc>
                  <a:spcAft>
                    <a:spcPts val="800"/>
                  </a:spcAft>
                </a:pP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Eq</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(6) can also be used for calculating the monthly average value (</a:t>
                </a:r>
                <a14:m>
                  <m:oMath xmlns:m="http://schemas.openxmlformats.org/officeDocument/2006/math">
                    <m:acc>
                      <m:accPr>
                        <m:chr m:val="̅"/>
                        <m:ctrlPr>
                          <a:rPr lang="en-IN" sz="2400" i="1">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en-IN"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𝐼</m:t>
                            </m:r>
                          </m:e>
                          <m: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𝑇</m:t>
                            </m:r>
                          </m:sub>
                        </m:sSub>
                      </m:e>
                    </m:acc>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if the calculations are done for the representative day of the month.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Eq</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(6) is the used in the modified form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en-IN" i="1">
                              <a:effectLst/>
                              <a:latin typeface="Cambria Math" panose="02040503050406030204" pitchFamily="18" charset="0"/>
                              <a:ea typeface="Calibri" panose="020F0502020204030204" pitchFamily="34" charset="0"/>
                              <a:cs typeface="Times New Roman" panose="02020603050405020304" pitchFamily="18" charset="0"/>
                            </a:rPr>
                          </m:ctrlPr>
                        </m:fPr>
                        <m:num>
                          <m:acc>
                            <m:accPr>
                              <m:chr m:val="̅"/>
                              <m:ctrlPr>
                                <a:rPr lang="en-IN"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IN"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𝑇</m:t>
                                  </m:r>
                                </m:sub>
                              </m:sSub>
                            </m:e>
                          </m:acc>
                        </m:num>
                        <m:den>
                          <m:acc>
                            <m:accPr>
                              <m:chr m:val="̅"/>
                              <m:ctrlPr>
                                <a:rPr lang="en-IN"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IN"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𝐺</m:t>
                                  </m:r>
                                </m:sub>
                              </m:sSub>
                            </m:e>
                          </m:acc>
                        </m:den>
                      </m:f>
                      <m:r>
                        <a:rPr lang="en-US"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IN"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1−</m:t>
                          </m:r>
                          <m:f>
                            <m:fPr>
                              <m:ctrlPr>
                                <a:rPr lang="en-IN" i="1">
                                  <a:effectLst/>
                                  <a:latin typeface="Cambria Math" panose="02040503050406030204" pitchFamily="18" charset="0"/>
                                  <a:ea typeface="Calibri" panose="020F0502020204030204" pitchFamily="34" charset="0"/>
                                  <a:cs typeface="Times New Roman" panose="02020603050405020304" pitchFamily="18" charset="0"/>
                                </a:rPr>
                              </m:ctrlPr>
                            </m:fPr>
                            <m:num>
                              <m:acc>
                                <m:accPr>
                                  <m:chr m:val="̅"/>
                                  <m:ctrlPr>
                                    <a:rPr lang="en-IN"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IN"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𝑑</m:t>
                                      </m:r>
                                    </m:sub>
                                  </m:sSub>
                                </m:e>
                              </m:acc>
                            </m:num>
                            <m:den>
                              <m:acc>
                                <m:accPr>
                                  <m:chr m:val="̅"/>
                                  <m:ctrlPr>
                                    <a:rPr lang="en-IN"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IN"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𝑔</m:t>
                                      </m:r>
                                    </m:sub>
                                  </m:sSub>
                                </m:e>
                              </m:acc>
                            </m:den>
                          </m:f>
                        </m:e>
                      </m:d>
                      <m:acc>
                        <m:accPr>
                          <m:chr m:val="̅"/>
                          <m:ctrlPr>
                            <a:rPr lang="en-IN"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IN"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𝑏</m:t>
                              </m:r>
                            </m:sub>
                          </m:sSub>
                        </m:e>
                      </m:acc>
                      <m:r>
                        <a:rPr lang="en-US"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IN" i="1">
                              <a:effectLst/>
                              <a:latin typeface="Cambria Math" panose="02040503050406030204" pitchFamily="18" charset="0"/>
                              <a:ea typeface="Calibri" panose="020F0502020204030204" pitchFamily="34" charset="0"/>
                              <a:cs typeface="Times New Roman" panose="02020603050405020304" pitchFamily="18" charset="0"/>
                            </a:rPr>
                          </m:ctrlPr>
                        </m:fPr>
                        <m:num>
                          <m:acc>
                            <m:accPr>
                              <m:chr m:val="̅"/>
                              <m:ctrlPr>
                                <a:rPr lang="en-IN"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IN"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𝑑</m:t>
                                  </m:r>
                                </m:sub>
                              </m:sSub>
                            </m:e>
                          </m:acc>
                        </m:num>
                        <m:den>
                          <m:acc>
                            <m:accPr>
                              <m:chr m:val="̿"/>
                              <m:ctrlPr>
                                <a:rPr lang="en-IN"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IN"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𝑔</m:t>
                                  </m:r>
                                </m:sub>
                              </m:sSub>
                            </m:e>
                          </m:acc>
                        </m:den>
                      </m:f>
                      <m:acc>
                        <m:accPr>
                          <m:chr m:val="̅"/>
                          <m:ctrlPr>
                            <a:rPr lang="en-IN"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IN"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𝑑</m:t>
                              </m:r>
                            </m:sub>
                          </m:sSub>
                        </m:e>
                      </m:acc>
                      <m:r>
                        <a:rPr lang="en-US"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IN"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IN"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𝑟</m:t>
                              </m:r>
                            </m:sub>
                          </m:sSub>
                        </m:e>
                      </m:acc>
                      <m:r>
                        <a:rPr lang="en-US" i="1">
                          <a:effectLst/>
                          <a:latin typeface="Cambria Math" panose="02040503050406030204" pitchFamily="18" charset="0"/>
                          <a:ea typeface="Calibri" panose="020F0502020204030204" pitchFamily="34" charset="0"/>
                          <a:cs typeface="Times New Roman" panose="02020603050405020304" pitchFamily="18" charset="0"/>
                        </a:rPr>
                        <m:t>    ………………(7)</m:t>
                      </m:r>
                    </m:oMath>
                  </m:oMathPara>
                </a14:m>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07830" y="715393"/>
                <a:ext cx="11685431" cy="1799660"/>
              </a:xfrm>
              <a:prstGeom prst="rect">
                <a:avLst/>
              </a:prstGeom>
              <a:blipFill rotWithShape="0">
                <a:blip r:embed="rId2"/>
                <a:stretch>
                  <a:fillRect l="-835" t="-270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141927" y="2696661"/>
                <a:ext cx="8903594" cy="1438920"/>
              </a:xfrm>
              <a:prstGeom prst="rect">
                <a:avLst/>
              </a:prstGeom>
            </p:spPr>
            <p:txBody>
              <a:bodyPr wrap="square">
                <a:spAutoFit/>
              </a:bodyPr>
              <a:lstStyle/>
              <a:p>
                <a:pPr>
                  <a:lnSpc>
                    <a:spcPct val="107000"/>
                  </a:lnSpc>
                  <a:spcAft>
                    <a:spcPts val="80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where </a:t>
                </a:r>
                <a14:m>
                  <m:oMath xmlns:m="http://schemas.openxmlformats.org/officeDocument/2006/math">
                    <m:acc>
                      <m:accPr>
                        <m:chr m:val="̅"/>
                        <m:ctrlPr>
                          <a:rPr lang="en-IN"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IN"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𝑏</m:t>
                            </m:r>
                          </m:sub>
                        </m:sSub>
                      </m:e>
                    </m:acc>
                    <m:r>
                      <a:rPr lang="en-US"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IN"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𝑏</m:t>
                        </m:r>
                      </m:sub>
                    </m:sSub>
                  </m:oMath>
                </a14:m>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on the representative day,</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IN"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IN"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𝑑</m:t>
                            </m:r>
                          </m:sub>
                        </m:sSub>
                      </m:e>
                    </m:acc>
                    <m:r>
                      <a:rPr lang="en-US"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IN"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𝑑</m:t>
                        </m:r>
                      </m:sub>
                    </m:sSub>
                  </m:oMath>
                </a14:m>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t>
                </a:r>
                <a14:m>
                  <m:oMath xmlns:m="http://schemas.openxmlformats.org/officeDocument/2006/math">
                    <m:f>
                      <m:fPr>
                        <m:ctrlPr>
                          <a:rPr lang="en-IN"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i="1">
                            <a:effectLst/>
                            <a:latin typeface="Cambria Math" panose="02040503050406030204" pitchFamily="18" charset="0"/>
                            <a:ea typeface="Calibri" panose="020F0502020204030204" pitchFamily="34" charset="0"/>
                            <a:cs typeface="Times New Roman" panose="02020603050405020304" pitchFamily="18" charset="0"/>
                          </a:rPr>
                          <m:t>1+</m:t>
                        </m:r>
                        <m:r>
                          <a:rPr lang="en-US" i="1">
                            <a:effectLst/>
                            <a:latin typeface="Cambria Math" panose="02040503050406030204" pitchFamily="18" charset="0"/>
                            <a:ea typeface="Calibri" panose="020F0502020204030204" pitchFamily="34" charset="0"/>
                            <a:cs typeface="Times New Roman" panose="02020603050405020304" pitchFamily="18" charset="0"/>
                          </a:rPr>
                          <m:t>𝑐𝑜𝑠</m:t>
                        </m:r>
                        <m:r>
                          <a:rPr lang="en-US" i="1">
                            <a:effectLst/>
                            <a:latin typeface="Cambria Math" panose="02040503050406030204" pitchFamily="18" charset="0"/>
                            <a:ea typeface="Calibri" panose="020F0502020204030204" pitchFamily="34" charset="0"/>
                            <a:cs typeface="Times New Roman" panose="02020603050405020304" pitchFamily="18" charset="0"/>
                          </a:rPr>
                          <m:t>𝛽</m:t>
                        </m:r>
                      </m:num>
                      <m:den>
                        <m:r>
                          <a:rPr lang="en-US" i="1">
                            <a:effectLst/>
                            <a:latin typeface="Cambria Math" panose="02040503050406030204" pitchFamily="18" charset="0"/>
                            <a:ea typeface="Calibri" panose="020F0502020204030204" pitchFamily="34" charset="0"/>
                            <a:cs typeface="Times New Roman" panose="02020603050405020304" pitchFamily="18" charset="0"/>
                          </a:rPr>
                          <m:t>2</m:t>
                        </m:r>
                      </m:den>
                    </m:f>
                  </m:oMath>
                </a14:m>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effectLst/>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en-IN" i="1">
                            <a:effectLst/>
                            <a:latin typeface="Cambria Math" panose="02040503050406030204" pitchFamily="18" charset="0"/>
                            <a:cs typeface="Times New Roman" panose="02020603050405020304" pitchFamily="18" charset="0"/>
                          </a:rPr>
                        </m:ctrlPr>
                      </m:accPr>
                      <m:e>
                        <m:sSub>
                          <m:sSubPr>
                            <m:ctrlPr>
                              <a:rPr lang="en-IN" i="1">
                                <a:effectLst/>
                                <a:latin typeface="Cambria Math" panose="02040503050406030204" pitchFamily="18"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𝑟</m:t>
                            </m:r>
                          </m:sub>
                        </m:sSub>
                      </m:e>
                    </m:acc>
                  </m:oMath>
                </a14:m>
                <a:r>
                  <a:rPr lang="en-US" dirty="0">
                    <a:effectLst/>
                    <a:latin typeface="Times New Roman" panose="02020603050405020304" pitchFamily="18" charset="0"/>
                    <a:ea typeface="Times New Roman" panose="02020603050405020304" pitchFamily="18" charset="0"/>
                  </a:rPr>
                  <a:t> = </a:t>
                </a:r>
                <a14:m>
                  <m:oMath xmlns:m="http://schemas.openxmlformats.org/officeDocument/2006/math">
                    <m:sSub>
                      <m:sSubPr>
                        <m:ctrlPr>
                          <a:rPr lang="en-IN" i="1">
                            <a:effectLst/>
                            <a:latin typeface="Cambria Math" panose="02040503050406030204" pitchFamily="18"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𝑟</m:t>
                        </m:r>
                      </m:sub>
                    </m:sSub>
                  </m:oMath>
                </a14:m>
                <a:r>
                  <a:rPr lang="en-US" dirty="0">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IN" i="1">
                            <a:effectLst/>
                            <a:latin typeface="Cambria Math" panose="02040503050406030204" pitchFamily="18" charset="0"/>
                            <a:cs typeface="Times New Roman" panose="02020603050405020304" pitchFamily="18" charset="0"/>
                          </a:rPr>
                        </m:ctrlPr>
                      </m:fPr>
                      <m:num>
                        <m:r>
                          <a:rPr lang="en-US" i="1">
                            <a:effectLst/>
                            <a:latin typeface="Cambria Math" panose="02040503050406030204" pitchFamily="18" charset="0"/>
                            <a:ea typeface="Calibri" panose="020F0502020204030204" pitchFamily="34" charset="0"/>
                            <a:cs typeface="Times New Roman" panose="02020603050405020304" pitchFamily="18" charset="0"/>
                          </a:rPr>
                          <m:t>𝜌</m:t>
                        </m:r>
                        <m:d>
                          <m:dPr>
                            <m:ctrlPr>
                              <a:rPr lang="en-IN" i="1">
                                <a:effectLst/>
                                <a:latin typeface="Cambria Math" panose="02040503050406030204" pitchFamily="18"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1−</m:t>
                            </m:r>
                            <m:r>
                              <a:rPr lang="en-US" i="1">
                                <a:effectLst/>
                                <a:latin typeface="Cambria Math" panose="02040503050406030204" pitchFamily="18" charset="0"/>
                                <a:ea typeface="Calibri" panose="020F0502020204030204" pitchFamily="34" charset="0"/>
                                <a:cs typeface="Times New Roman" panose="02020603050405020304" pitchFamily="18" charset="0"/>
                              </a:rPr>
                              <m:t>𝑐𝑜𝑠</m:t>
                            </m:r>
                            <m:r>
                              <a:rPr lang="en-US" i="1">
                                <a:effectLst/>
                                <a:latin typeface="Cambria Math" panose="02040503050406030204" pitchFamily="18" charset="0"/>
                                <a:ea typeface="Calibri" panose="020F0502020204030204" pitchFamily="34" charset="0"/>
                                <a:cs typeface="Times New Roman" panose="02020603050405020304" pitchFamily="18" charset="0"/>
                              </a:rPr>
                              <m:t>𝛽</m:t>
                            </m:r>
                          </m:e>
                        </m:d>
                      </m:num>
                      <m:den>
                        <m:r>
                          <a:rPr lang="en-US" i="1">
                            <a:effectLst/>
                            <a:latin typeface="Cambria Math" panose="02040503050406030204" pitchFamily="18" charset="0"/>
                            <a:ea typeface="Calibri" panose="020F0502020204030204" pitchFamily="34" charset="0"/>
                            <a:cs typeface="Times New Roman" panose="02020603050405020304" pitchFamily="18" charset="0"/>
                          </a:rPr>
                          <m:t>2</m:t>
                        </m:r>
                      </m:den>
                    </m:f>
                  </m:oMath>
                </a14:m>
                <a:endParaRPr lang="en-IN" dirty="0"/>
              </a:p>
            </p:txBody>
          </p:sp>
        </mc:Choice>
        <mc:Fallback xmlns="">
          <p:sp>
            <p:nvSpPr>
              <p:cNvPr id="3" name="Rectangle 2"/>
              <p:cNvSpPr>
                <a:spLocks noRot="1" noChangeAspect="1" noMove="1" noResize="1" noEditPoints="1" noAdjustHandles="1" noChangeArrowheads="1" noChangeShapeType="1" noTextEdit="1"/>
              </p:cNvSpPr>
              <p:nvPr/>
            </p:nvSpPr>
            <p:spPr>
              <a:xfrm>
                <a:off x="1141927" y="2696661"/>
                <a:ext cx="8903594" cy="1438920"/>
              </a:xfrm>
              <a:prstGeom prst="rect">
                <a:avLst/>
              </a:prstGeom>
              <a:blipFill rotWithShape="0">
                <a:blip r:embed="rId3"/>
                <a:stretch>
                  <a:fillRect l="-548" t="-2119" b="-1695"/>
                </a:stretch>
              </a:blipFill>
            </p:spPr>
            <p:txBody>
              <a:bodyPr/>
              <a:lstStyle/>
              <a:p>
                <a:r>
                  <a:rPr lang="en-IN">
                    <a:noFill/>
                  </a:rPr>
                  <a:t> </a:t>
                </a:r>
              </a:p>
            </p:txBody>
          </p:sp>
        </mc:Fallback>
      </mc:AlternateContent>
    </p:spTree>
    <p:extLst>
      <p:ext uri="{BB962C8B-B14F-4D97-AF65-F5344CB8AC3E}">
        <p14:creationId xmlns:p14="http://schemas.microsoft.com/office/powerpoint/2010/main" val="3284486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2377" y="771178"/>
            <a:ext cx="11427853" cy="3970318"/>
          </a:xfrm>
          <a:prstGeom prst="rect">
            <a:avLst/>
          </a:prstGeom>
        </p:spPr>
        <p:txBody>
          <a:bodyPr wrap="square">
            <a:spAutoFit/>
          </a:bodyPr>
          <a:lstStyle/>
          <a:p>
            <a:pPr algn="just">
              <a:lnSpc>
                <a:spcPct val="200000"/>
              </a:lnSpc>
            </a:pPr>
            <a:r>
              <a:rPr lang="en-IN" sz="2800" b="1" dirty="0" smtClean="0">
                <a:effectLst/>
                <a:latin typeface="Times New Roman" panose="02020603050405020304" pitchFamily="18" charset="0"/>
                <a:ea typeface="Times New Roman" panose="02020603050405020304" pitchFamily="18" charset="0"/>
              </a:rPr>
              <a:t>Renewable and Non-Renewable Energy</a:t>
            </a:r>
            <a:endParaRPr lang="en-IN" sz="2800" dirty="0" smtClean="0">
              <a:effectLst/>
              <a:latin typeface="Times New Roman" panose="02020603050405020304" pitchFamily="18" charset="0"/>
              <a:ea typeface="Times New Roman" panose="02020603050405020304" pitchFamily="18" charset="0"/>
            </a:endParaRPr>
          </a:p>
          <a:p>
            <a:pPr algn="just"/>
            <a:r>
              <a:rPr lang="en-IN" sz="2800" dirty="0" smtClean="0">
                <a:effectLst/>
                <a:latin typeface="Times New Roman" panose="02020603050405020304" pitchFamily="18" charset="0"/>
                <a:ea typeface="Times New Roman" panose="02020603050405020304" pitchFamily="18" charset="0"/>
              </a:rPr>
              <a:t>Renewable energy is energy obtained from sources that are essentially inexhaustible. Examples of renewable resources include wind power, solar power, geothermal energy, tidal power and hydroelectric power. The most important feature of renewable energy is that it can be harnessed without the release of harmful pollutants.</a:t>
            </a:r>
          </a:p>
          <a:p>
            <a:pPr algn="just"/>
            <a:r>
              <a:rPr lang="en-IN" sz="2800" dirty="0" smtClean="0">
                <a:effectLst/>
                <a:latin typeface="Times New Roman" panose="02020603050405020304" pitchFamily="18" charset="0"/>
                <a:ea typeface="Times New Roman" panose="02020603050405020304" pitchFamily="18" charset="0"/>
              </a:rPr>
              <a:t>Non-renewable energy is the conventional fossil fuels such as coal, oil and gas, which are likely to deplete with time.</a:t>
            </a:r>
            <a:endParaRPr lang="en-IN"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346653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562377" y="799333"/>
                <a:ext cx="11311944" cy="3889398"/>
              </a:xfrm>
              <a:prstGeom prst="rect">
                <a:avLst/>
              </a:prstGeom>
            </p:spPr>
            <p:txBody>
              <a:bodyPr wrap="square">
                <a:spAutoFit/>
              </a:bodyPr>
              <a:lstStyle/>
              <a:p>
                <a:pPr>
                  <a:lnSpc>
                    <a:spcPct val="107000"/>
                  </a:lnSpc>
                  <a:spcAft>
                    <a:spcPts val="8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EX1:</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Calculate the monthly average hourly radiation falling on a flat-plate collector facing south (γ=0) with a slope of 15</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0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given the following data</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Location : Chennai(13</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0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00</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Month    : October</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Time  :  1100-1200h(LAT)</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 xmlns:m="http://schemas.openxmlformats.org/officeDocument/2006/math">
                    <m:acc>
                      <m:accPr>
                        <m:chr m:val="̅"/>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𝑔</m:t>
                            </m:r>
                          </m:sub>
                        </m:sSub>
                      </m:e>
                    </m:acc>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2408 kJ/m</a:t>
                </a:r>
                <a:r>
                  <a:rPr lang="en-US" sz="2400" baseline="30000"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–h</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 xmlns:m="http://schemas.openxmlformats.org/officeDocument/2006/math">
                    <m:acc>
                      <m:accPr>
                        <m:chr m:val="̅"/>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𝑑</m:t>
                            </m:r>
                          </m:sub>
                        </m:sSub>
                      </m:e>
                    </m:acc>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1073 kJ/ m</a:t>
                </a:r>
                <a:r>
                  <a:rPr lang="en-US" sz="2400" baseline="30000"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–h</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Assume ground reflectivity to be 0.2.</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62377" y="799333"/>
                <a:ext cx="11311944" cy="3889398"/>
              </a:xfrm>
              <a:prstGeom prst="rect">
                <a:avLst/>
              </a:prstGeom>
              <a:blipFill rotWithShape="0">
                <a:blip r:embed="rId2"/>
                <a:stretch>
                  <a:fillRect l="-808" t="-1254" r="-1131" b="-2508"/>
                </a:stretch>
              </a:blipFill>
            </p:spPr>
            <p:txBody>
              <a:bodyPr/>
              <a:lstStyle/>
              <a:p>
                <a:r>
                  <a:rPr lang="en-IN">
                    <a:noFill/>
                  </a:rPr>
                  <a:t> </a:t>
                </a:r>
              </a:p>
            </p:txBody>
          </p:sp>
        </mc:Fallback>
      </mc:AlternateContent>
    </p:spTree>
    <p:extLst>
      <p:ext uri="{BB962C8B-B14F-4D97-AF65-F5344CB8AC3E}">
        <p14:creationId xmlns:p14="http://schemas.microsoft.com/office/powerpoint/2010/main" val="37479699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935865" y="1047841"/>
                <a:ext cx="9959662" cy="2708818"/>
              </a:xfrm>
              <a:prstGeom prst="rect">
                <a:avLst/>
              </a:prstGeom>
            </p:spPr>
            <p:txBody>
              <a:bodyPr wrap="square">
                <a:spAutoFit/>
              </a:bodyPr>
              <a:lstStyle/>
              <a:p>
                <a:pPr>
                  <a:lnSpc>
                    <a:spcPct val="107000"/>
                  </a:lnSpc>
                  <a:spcAft>
                    <a:spcPts val="80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Sol: The calculations will be done for the representative day in October i.e. October15.</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On this day,  n=288</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𝛿</m:t>
                      </m:r>
                      <m:r>
                        <a:rPr lang="en-US" i="1">
                          <a:effectLst/>
                          <a:latin typeface="Cambria Math" panose="02040503050406030204" pitchFamily="18" charset="0"/>
                          <a:ea typeface="Calibri" panose="020F0502020204030204" pitchFamily="34" charset="0"/>
                          <a:cs typeface="Times New Roman" panose="02020603050405020304" pitchFamily="18" charset="0"/>
                        </a:rPr>
                        <m:t>=23.45</m:t>
                      </m:r>
                      <m:func>
                        <m:funcPr>
                          <m:ctrlPr>
                            <a:rPr lang="en-IN"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sin</m:t>
                          </m:r>
                        </m:fName>
                        <m:e>
                          <m:d>
                            <m:dPr>
                              <m:begChr m:val="["/>
                              <m:endChr m:val="]"/>
                              <m:ctrlPr>
                                <a:rPr lang="en-IN"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IN"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i="1">
                                      <a:effectLst/>
                                      <a:latin typeface="Cambria Math" panose="02040503050406030204" pitchFamily="18" charset="0"/>
                                      <a:ea typeface="Calibri" panose="020F0502020204030204" pitchFamily="34" charset="0"/>
                                      <a:cs typeface="Times New Roman" panose="02020603050405020304" pitchFamily="18" charset="0"/>
                                    </a:rPr>
                                    <m:t>360</m:t>
                                  </m:r>
                                </m:num>
                                <m:den>
                                  <m:r>
                                    <a:rPr lang="en-US" i="1">
                                      <a:effectLst/>
                                      <a:latin typeface="Cambria Math" panose="02040503050406030204" pitchFamily="18" charset="0"/>
                                      <a:ea typeface="Calibri" panose="020F0502020204030204" pitchFamily="34" charset="0"/>
                                      <a:cs typeface="Times New Roman" panose="02020603050405020304" pitchFamily="18" charset="0"/>
                                    </a:rPr>
                                    <m:t>365</m:t>
                                  </m:r>
                                </m:den>
                              </m:f>
                              <m:r>
                                <a:rPr lang="en-US" i="1">
                                  <a:effectLst/>
                                  <a:latin typeface="Cambria Math" panose="02040503050406030204" pitchFamily="18" charset="0"/>
                                  <a:ea typeface="Calibri" panose="020F0502020204030204" pitchFamily="34" charset="0"/>
                                  <a:cs typeface="Times New Roman" panose="02020603050405020304" pitchFamily="18" charset="0"/>
                                </a:rPr>
                                <m:t> </m:t>
                              </m:r>
                              <m:d>
                                <m:dPr>
                                  <m:ctrlPr>
                                    <a:rPr lang="en-IN"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284+288</m:t>
                                  </m:r>
                                </m:e>
                              </m:d>
                            </m:e>
                          </m:d>
                        </m:e>
                      </m:func>
                      <m:r>
                        <a:rPr lang="en-US"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IN"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effectLst/>
                              <a:latin typeface="Cambria Math" panose="02040503050406030204" pitchFamily="18" charset="0"/>
                              <a:ea typeface="Calibri" panose="020F0502020204030204" pitchFamily="34" charset="0"/>
                              <a:cs typeface="Times New Roman" panose="02020603050405020304" pitchFamily="18" charset="0"/>
                            </a:rPr>
                            <m:t>9.599</m:t>
                          </m:r>
                        </m:e>
                        <m:sup>
                          <m:r>
                            <a:rPr lang="en-US" i="1">
                              <a:effectLst/>
                              <a:latin typeface="Cambria Math" panose="02040503050406030204" pitchFamily="18" charset="0"/>
                              <a:ea typeface="Calibri" panose="020F0502020204030204" pitchFamily="34" charset="0"/>
                              <a:cs typeface="Times New Roman" panose="02020603050405020304" pitchFamily="18" charset="0"/>
                            </a:rPr>
                            <m:t>0</m:t>
                          </m:r>
                        </m:sup>
                      </m:sSup>
                    </m:oMath>
                  </m:oMathPara>
                </a14:m>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IN"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𝑟</m:t>
                          </m:r>
                        </m:e>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𝑏</m:t>
                          </m:r>
                        </m:sub>
                      </m:s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IN"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𝑐𝑜𝑠</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𝜃</m:t>
                          </m:r>
                        </m:num>
                        <m:den>
                          <m:r>
                            <a:rPr lang="en-US" sz="2000" i="1">
                              <a:effectLst/>
                              <a:latin typeface="Cambria Math" panose="02040503050406030204" pitchFamily="18" charset="0"/>
                              <a:ea typeface="Calibri" panose="020F0502020204030204" pitchFamily="34" charset="0"/>
                              <a:cs typeface="Times New Roman" panose="02020603050405020304" pitchFamily="18" charset="0"/>
                            </a:rPr>
                            <m:t>𝑐𝑜𝑠</m:t>
                          </m:r>
                          <m:sSub>
                            <m:sSub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𝜃</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𝑧</m:t>
                              </m:r>
                            </m:sub>
                          </m:sSub>
                        </m:den>
                      </m:f>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IN"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func>
                            <m:func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sin</m:t>
                              </m:r>
                            </m:fName>
                            <m:e>
                              <m:r>
                                <a:rPr lang="en-US" sz="2000" i="1">
                                  <a:effectLst/>
                                  <a:latin typeface="Cambria Math" panose="02040503050406030204" pitchFamily="18" charset="0"/>
                                  <a:ea typeface="Calibri" panose="020F0502020204030204" pitchFamily="34" charset="0"/>
                                  <a:cs typeface="Times New Roman" panose="02020603050405020304" pitchFamily="18" charset="0"/>
                                </a:rPr>
                                <m:t>(−9.599)</m:t>
                              </m:r>
                            </m:e>
                          </m:func>
                          <m:func>
                            <m:func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sin</m:t>
                              </m:r>
                            </m:fName>
                            <m:e>
                              <m:d>
                                <m:d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13.00</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0</m:t>
                                      </m:r>
                                    </m:sup>
                                  </m:s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15</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0</m:t>
                                      </m:r>
                                    </m:sup>
                                  </m:sSup>
                                </m:e>
                              </m:d>
                            </m:e>
                          </m:func>
                          <m:r>
                            <a:rPr lang="en-US" sz="2000"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cos</m:t>
                              </m:r>
                            </m:fName>
                            <m:e>
                              <m:d>
                                <m:d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9.599</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0</m:t>
                                      </m:r>
                                    </m:sup>
                                  </m:sSup>
                                </m:e>
                              </m:d>
                            </m:e>
                          </m:func>
                          <m:r>
                            <a:rPr lang="en-US" sz="2000" i="1">
                              <a:effectLst/>
                              <a:latin typeface="Cambria Math" panose="02040503050406030204" pitchFamily="18" charset="0"/>
                              <a:ea typeface="Calibri" panose="020F0502020204030204" pitchFamily="34" charset="0"/>
                              <a:cs typeface="Times New Roman" panose="02020603050405020304" pitchFamily="18" charset="0"/>
                            </a:rPr>
                            <m:t>𝑐𝑜𝑠</m:t>
                          </m:r>
                          <m:r>
                            <a:rPr lang="en-US" sz="2000" i="1">
                              <a:effectLst/>
                              <a:latin typeface="Cambria Math" panose="02040503050406030204" pitchFamily="18" charset="0"/>
                              <a:ea typeface="Calibri" panose="020F0502020204030204" pitchFamily="34" charset="0"/>
                              <a:cs typeface="Times New Roman" panose="02020603050405020304" pitchFamily="18" charset="0"/>
                            </a:rPr>
                            <m:t>7.5 </m:t>
                          </m:r>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cos</m:t>
                          </m:r>
                          <m:r>
                            <a:rPr lang="en-US" sz="2000">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13.00</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0</m:t>
                              </m:r>
                            </m:sup>
                          </m:s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15</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0</m:t>
                              </m:r>
                            </m:sup>
                          </m:s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num>
                        <m:den>
                          <m:r>
                            <a:rPr lang="en-US" sz="2000" i="1">
                              <a:effectLst/>
                              <a:latin typeface="Cambria Math" panose="02040503050406030204" pitchFamily="18" charset="0"/>
                              <a:ea typeface="Calibri" panose="020F0502020204030204" pitchFamily="34" charset="0"/>
                              <a:cs typeface="Times New Roman" panose="02020603050405020304" pitchFamily="18" charset="0"/>
                            </a:rPr>
                            <m:t>𝑠𝑖𝑛</m:t>
                          </m:r>
                          <m:sSup>
                            <m:sSup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13.00</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0</m:t>
                              </m:r>
                            </m:sup>
                          </m:sSup>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sin</m:t>
                          </m:r>
                          <m:r>
                            <a:rPr lang="en-US" sz="2000">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9.599</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0</m:t>
                              </m:r>
                            </m:sup>
                          </m:s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𝑐𝑜𝑠</m:t>
                          </m:r>
                          <m:sSup>
                            <m:sSup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13.00</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0</m:t>
                              </m:r>
                            </m:sup>
                          </m:sSup>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cos</m:t>
                          </m:r>
                          <m:r>
                            <a:rPr lang="en-US" sz="2000">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9.599</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0</m:t>
                              </m:r>
                            </m:sup>
                          </m:s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𝑐𝑜𝑠</m:t>
                          </m:r>
                          <m:sSup>
                            <m:sSup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7.5</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0</m:t>
                              </m:r>
                            </m:sup>
                          </m:sSup>
                        </m:den>
                      </m:f>
                    </m:oMath>
                  </m:oMathPara>
                </a14:m>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=1.074</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935865" y="1047841"/>
                <a:ext cx="9959662" cy="2708818"/>
              </a:xfrm>
              <a:prstGeom prst="rect">
                <a:avLst/>
              </a:prstGeom>
              <a:blipFill rotWithShape="0">
                <a:blip r:embed="rId2"/>
                <a:stretch>
                  <a:fillRect l="-551" t="-1351" b="-247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626772" y="3965444"/>
                <a:ext cx="7667222" cy="1915011"/>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IN" i="1">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𝑑</m:t>
                          </m:r>
                        </m:sub>
                      </m:sSub>
                      <m:r>
                        <a:rPr lang="en-US"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IN"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i="1">
                              <a:effectLst/>
                              <a:latin typeface="Cambria Math" panose="02040503050406030204" pitchFamily="18" charset="0"/>
                              <a:ea typeface="Calibri" panose="020F0502020204030204" pitchFamily="34" charset="0"/>
                              <a:cs typeface="Times New Roman" panose="02020603050405020304" pitchFamily="18" charset="0"/>
                            </a:rPr>
                            <m:t>1+</m:t>
                          </m:r>
                          <m:r>
                            <a:rPr lang="en-US" i="1">
                              <a:effectLst/>
                              <a:latin typeface="Cambria Math" panose="02040503050406030204" pitchFamily="18" charset="0"/>
                              <a:ea typeface="Calibri" panose="020F0502020204030204" pitchFamily="34" charset="0"/>
                              <a:cs typeface="Times New Roman" panose="02020603050405020304" pitchFamily="18" charset="0"/>
                            </a:rPr>
                            <m:t>𝑐𝑜𝑠</m:t>
                          </m:r>
                          <m:r>
                            <a:rPr lang="en-US" i="1">
                              <a:effectLst/>
                              <a:latin typeface="Cambria Math" panose="02040503050406030204" pitchFamily="18" charset="0"/>
                              <a:ea typeface="Calibri" panose="020F0502020204030204" pitchFamily="34" charset="0"/>
                              <a:cs typeface="Times New Roman" panose="02020603050405020304" pitchFamily="18" charset="0"/>
                            </a:rPr>
                            <m:t>𝛽</m:t>
                          </m:r>
                        </m:num>
                        <m:den>
                          <m:r>
                            <a:rPr lang="en-US"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IN"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𝑑</m:t>
                          </m:r>
                        </m:sub>
                      </m:sSub>
                      <m:r>
                        <a:rPr lang="en-US"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IN"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i="1">
                              <a:effectLst/>
                              <a:latin typeface="Cambria Math" panose="02040503050406030204" pitchFamily="18" charset="0"/>
                              <a:ea typeface="Calibri" panose="020F0502020204030204" pitchFamily="34" charset="0"/>
                              <a:cs typeface="Times New Roman" panose="02020603050405020304" pitchFamily="18" charset="0"/>
                            </a:rPr>
                            <m:t>1+</m:t>
                          </m:r>
                          <m:r>
                            <a:rPr lang="en-US" i="1">
                              <a:effectLst/>
                              <a:latin typeface="Cambria Math" panose="02040503050406030204" pitchFamily="18" charset="0"/>
                              <a:ea typeface="Calibri" panose="020F0502020204030204" pitchFamily="34" charset="0"/>
                              <a:cs typeface="Times New Roman" panose="02020603050405020304" pitchFamily="18" charset="0"/>
                            </a:rPr>
                            <m:t>𝑐𝑜𝑠</m:t>
                          </m:r>
                          <m:sSup>
                            <m:sSupPr>
                              <m:ctrlPr>
                                <a:rPr lang="en-IN"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effectLst/>
                                  <a:latin typeface="Cambria Math" panose="02040503050406030204" pitchFamily="18" charset="0"/>
                                  <a:ea typeface="Calibri" panose="020F0502020204030204" pitchFamily="34" charset="0"/>
                                  <a:cs typeface="Times New Roman" panose="02020603050405020304" pitchFamily="18" charset="0"/>
                                </a:rPr>
                                <m:t>15</m:t>
                              </m:r>
                            </m:e>
                            <m:sup>
                              <m:r>
                                <a:rPr lang="en-US" i="1">
                                  <a:effectLst/>
                                  <a:latin typeface="Cambria Math" panose="02040503050406030204" pitchFamily="18" charset="0"/>
                                  <a:ea typeface="Calibri" panose="020F0502020204030204" pitchFamily="34" charset="0"/>
                                  <a:cs typeface="Times New Roman" panose="02020603050405020304" pitchFamily="18" charset="0"/>
                                </a:rPr>
                                <m:t>0</m:t>
                              </m:r>
                            </m:sup>
                          </m:sSup>
                        </m:num>
                        <m:den>
                          <m:r>
                            <a:rPr lang="en-US"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i="1">
                          <a:effectLst/>
                          <a:latin typeface="Cambria Math" panose="02040503050406030204" pitchFamily="18" charset="0"/>
                          <a:ea typeface="Calibri" panose="020F0502020204030204" pitchFamily="34" charset="0"/>
                          <a:cs typeface="Times New Roman" panose="02020603050405020304" pitchFamily="18" charset="0"/>
                        </a:rPr>
                        <m:t>=0.983</m:t>
                      </m:r>
                    </m:oMath>
                  </m:oMathPara>
                </a14:m>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IN"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𝑟</m:t>
                          </m:r>
                        </m:sub>
                      </m:sSub>
                      <m:r>
                        <a:rPr lang="en-US"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IN"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i="1">
                              <a:effectLst/>
                              <a:latin typeface="Cambria Math" panose="02040503050406030204" pitchFamily="18" charset="0"/>
                              <a:ea typeface="Calibri" panose="020F0502020204030204" pitchFamily="34" charset="0"/>
                              <a:cs typeface="Times New Roman" panose="02020603050405020304" pitchFamily="18" charset="0"/>
                            </a:rPr>
                            <m:t>𝜌</m:t>
                          </m:r>
                          <m:d>
                            <m:dPr>
                              <m:ctrlPr>
                                <a:rPr lang="en-IN"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1−</m:t>
                              </m:r>
                              <m:r>
                                <a:rPr lang="en-US" i="1">
                                  <a:effectLst/>
                                  <a:latin typeface="Cambria Math" panose="02040503050406030204" pitchFamily="18" charset="0"/>
                                  <a:ea typeface="Calibri" panose="020F0502020204030204" pitchFamily="34" charset="0"/>
                                  <a:cs typeface="Times New Roman" panose="02020603050405020304" pitchFamily="18" charset="0"/>
                                </a:rPr>
                                <m:t>𝑐𝑜𝑠</m:t>
                              </m:r>
                              <m:r>
                                <a:rPr lang="en-US" i="1">
                                  <a:effectLst/>
                                  <a:latin typeface="Cambria Math" panose="02040503050406030204" pitchFamily="18" charset="0"/>
                                  <a:ea typeface="Calibri" panose="020F0502020204030204" pitchFamily="34" charset="0"/>
                                  <a:cs typeface="Times New Roman" panose="02020603050405020304" pitchFamily="18" charset="0"/>
                                </a:rPr>
                                <m:t>𝛽</m:t>
                              </m:r>
                            </m:e>
                          </m:d>
                        </m:num>
                        <m:den>
                          <m:r>
                            <a:rPr lang="en-US"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IN"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𝑟</m:t>
                          </m:r>
                        </m:sub>
                      </m:sSub>
                      <m:r>
                        <a:rPr lang="en-US"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IN"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i="1">
                              <a:effectLst/>
                              <a:latin typeface="Cambria Math" panose="02040503050406030204" pitchFamily="18" charset="0"/>
                              <a:ea typeface="Calibri" panose="020F0502020204030204" pitchFamily="34" charset="0"/>
                              <a:cs typeface="Times New Roman" panose="02020603050405020304" pitchFamily="18" charset="0"/>
                            </a:rPr>
                            <m:t>0.2</m:t>
                          </m:r>
                          <m:d>
                            <m:dPr>
                              <m:ctrlPr>
                                <a:rPr lang="en-IN"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1−</m:t>
                              </m:r>
                              <m:r>
                                <a:rPr lang="en-US" i="1">
                                  <a:effectLst/>
                                  <a:latin typeface="Cambria Math" panose="02040503050406030204" pitchFamily="18" charset="0"/>
                                  <a:ea typeface="Calibri" panose="020F0502020204030204" pitchFamily="34" charset="0"/>
                                  <a:cs typeface="Times New Roman" panose="02020603050405020304" pitchFamily="18" charset="0"/>
                                </a:rPr>
                                <m:t>𝑐𝑜𝑠</m:t>
                              </m:r>
                              <m:sSup>
                                <m:sSupPr>
                                  <m:ctrlPr>
                                    <a:rPr lang="en-IN"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effectLst/>
                                      <a:latin typeface="Cambria Math" panose="02040503050406030204" pitchFamily="18" charset="0"/>
                                      <a:ea typeface="Calibri" panose="020F0502020204030204" pitchFamily="34" charset="0"/>
                                      <a:cs typeface="Times New Roman" panose="02020603050405020304" pitchFamily="18" charset="0"/>
                                    </a:rPr>
                                    <m:t>15</m:t>
                                  </m:r>
                                </m:e>
                                <m:sup>
                                  <m:r>
                                    <a:rPr lang="en-US" i="1">
                                      <a:effectLst/>
                                      <a:latin typeface="Cambria Math" panose="02040503050406030204" pitchFamily="18" charset="0"/>
                                      <a:ea typeface="Calibri" panose="020F0502020204030204" pitchFamily="34" charset="0"/>
                                      <a:cs typeface="Times New Roman" panose="02020603050405020304" pitchFamily="18" charset="0"/>
                                    </a:rPr>
                                    <m:t>0</m:t>
                                  </m:r>
                                </m:sup>
                              </m:sSup>
                            </m:e>
                          </m:d>
                        </m:num>
                        <m:den>
                          <m:r>
                            <a:rPr lang="en-US"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i="1">
                          <a:effectLst/>
                          <a:latin typeface="Cambria Math" panose="02040503050406030204" pitchFamily="18" charset="0"/>
                          <a:ea typeface="Calibri" panose="020F0502020204030204" pitchFamily="34" charset="0"/>
                          <a:cs typeface="Times New Roman" panose="02020603050405020304" pitchFamily="18" charset="0"/>
                        </a:rPr>
                        <m:t>=0.0034</m:t>
                      </m:r>
                    </m:oMath>
                  </m:oMathPara>
                </a14:m>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26772" y="3965444"/>
                <a:ext cx="7667222" cy="1915011"/>
              </a:xfrm>
              <a:prstGeom prst="rect">
                <a:avLst/>
              </a:prstGeom>
              <a:blipFill rotWithShape="0">
                <a:blip r:embed="rId3"/>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28002636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141927" y="1285749"/>
                <a:ext cx="9431628" cy="1594667"/>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en-IN" i="1">
                              <a:latin typeface="Cambria Math" panose="02040503050406030204" pitchFamily="18" charset="0"/>
                              <a:ea typeface="Calibri" panose="020F0502020204030204" pitchFamily="34" charset="0"/>
                              <a:cs typeface="Times New Roman" panose="02020603050405020304" pitchFamily="18" charset="0"/>
                            </a:rPr>
                          </m:ctrlPr>
                        </m:fPr>
                        <m:num>
                          <m:acc>
                            <m:accPr>
                              <m:chr m:val="̅"/>
                              <m:ctrlPr>
                                <a:rPr lang="en-IN"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IN"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𝑇</m:t>
                                  </m:r>
                                </m:sub>
                              </m:sSub>
                            </m:e>
                          </m:acc>
                        </m:num>
                        <m:den>
                          <m:acc>
                            <m:accPr>
                              <m:chr m:val="̅"/>
                              <m:ctrlPr>
                                <a:rPr lang="en-IN"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IN"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𝐺</m:t>
                                  </m:r>
                                </m:sub>
                              </m:sSub>
                            </m:e>
                          </m:acc>
                        </m:den>
                      </m:f>
                      <m:r>
                        <a:rPr lang="en-US"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IN"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1−</m:t>
                          </m:r>
                          <m:f>
                            <m:fPr>
                              <m:ctrlPr>
                                <a:rPr lang="en-IN"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i="1">
                                  <a:effectLst/>
                                  <a:latin typeface="Cambria Math" panose="02040503050406030204" pitchFamily="18" charset="0"/>
                                  <a:ea typeface="Calibri" panose="020F0502020204030204" pitchFamily="34" charset="0"/>
                                  <a:cs typeface="Times New Roman" panose="02020603050405020304" pitchFamily="18" charset="0"/>
                                </a:rPr>
                                <m:t>1073</m:t>
                              </m:r>
                            </m:num>
                            <m:den>
                              <m:r>
                                <a:rPr lang="en-US" i="1">
                                  <a:effectLst/>
                                  <a:latin typeface="Cambria Math" panose="02040503050406030204" pitchFamily="18" charset="0"/>
                                  <a:ea typeface="Calibri" panose="020F0502020204030204" pitchFamily="34" charset="0"/>
                                  <a:cs typeface="Times New Roman" panose="02020603050405020304" pitchFamily="18" charset="0"/>
                                </a:rPr>
                                <m:t>2408</m:t>
                              </m:r>
                            </m:den>
                          </m:f>
                        </m:e>
                      </m:d>
                      <m:r>
                        <a:rPr lang="en-US" i="1">
                          <a:effectLst/>
                          <a:latin typeface="Cambria Math" panose="02040503050406030204" pitchFamily="18" charset="0"/>
                          <a:ea typeface="Calibri" panose="020F0502020204030204" pitchFamily="34" charset="0"/>
                          <a:cs typeface="Times New Roman" panose="02020603050405020304" pitchFamily="18" charset="0"/>
                        </a:rPr>
                        <m:t>𝑋</m:t>
                      </m:r>
                      <m:r>
                        <a:rPr lang="en-US" i="1">
                          <a:effectLst/>
                          <a:latin typeface="Cambria Math" panose="02040503050406030204" pitchFamily="18" charset="0"/>
                          <a:ea typeface="Calibri" panose="020F0502020204030204" pitchFamily="34" charset="0"/>
                          <a:cs typeface="Times New Roman" panose="02020603050405020304" pitchFamily="18" charset="0"/>
                        </a:rPr>
                        <m:t>1.074+</m:t>
                      </m:r>
                      <m:f>
                        <m:fPr>
                          <m:ctrlPr>
                            <a:rPr lang="en-IN"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i="1">
                              <a:effectLst/>
                              <a:latin typeface="Cambria Math" panose="02040503050406030204" pitchFamily="18" charset="0"/>
                              <a:ea typeface="Calibri" panose="020F0502020204030204" pitchFamily="34" charset="0"/>
                              <a:cs typeface="Times New Roman" panose="02020603050405020304" pitchFamily="18" charset="0"/>
                            </a:rPr>
                            <m:t>1073</m:t>
                          </m:r>
                        </m:num>
                        <m:den>
                          <m:r>
                            <a:rPr lang="en-US" i="1">
                              <a:effectLst/>
                              <a:latin typeface="Cambria Math" panose="02040503050406030204" pitchFamily="18" charset="0"/>
                              <a:ea typeface="Calibri" panose="020F0502020204030204" pitchFamily="34" charset="0"/>
                              <a:cs typeface="Times New Roman" panose="02020603050405020304" pitchFamily="18" charset="0"/>
                            </a:rPr>
                            <m:t>2408</m:t>
                          </m:r>
                        </m:den>
                      </m:f>
                      <m:r>
                        <a:rPr lang="en-US" i="1">
                          <a:effectLst/>
                          <a:latin typeface="Cambria Math" panose="02040503050406030204" pitchFamily="18" charset="0"/>
                          <a:ea typeface="Calibri" panose="020F0502020204030204" pitchFamily="34" charset="0"/>
                          <a:cs typeface="Times New Roman" panose="02020603050405020304" pitchFamily="18" charset="0"/>
                        </a:rPr>
                        <m:t>𝑋</m:t>
                      </m:r>
                      <m:r>
                        <a:rPr lang="en-US" i="1">
                          <a:effectLst/>
                          <a:latin typeface="Cambria Math" panose="02040503050406030204" pitchFamily="18" charset="0"/>
                          <a:ea typeface="Calibri" panose="020F0502020204030204" pitchFamily="34" charset="0"/>
                          <a:cs typeface="Times New Roman" panose="02020603050405020304" pitchFamily="18" charset="0"/>
                        </a:rPr>
                        <m:t>0.9830+0.0034=1.0369</m:t>
                      </m:r>
                    </m:oMath>
                  </m:oMathPara>
                </a14:m>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en-IN"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IN"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𝑇</m:t>
                              </m:r>
                            </m:sub>
                          </m:sSub>
                        </m:e>
                      </m:acc>
                      <m:r>
                        <a:rPr lang="en-US" i="1">
                          <a:effectLst/>
                          <a:latin typeface="Cambria Math" panose="02040503050406030204" pitchFamily="18" charset="0"/>
                          <a:ea typeface="Calibri" panose="020F0502020204030204" pitchFamily="34" charset="0"/>
                          <a:cs typeface="Times New Roman" panose="02020603050405020304" pitchFamily="18" charset="0"/>
                        </a:rPr>
                        <m:t>=1.369∗2408=2497 </m:t>
                      </m:r>
                      <m:r>
                        <m:rPr>
                          <m:sty m:val="p"/>
                        </m:rPr>
                        <a:rPr lang="en-US">
                          <a:effectLst/>
                          <a:latin typeface="Cambria Math" panose="02040503050406030204" pitchFamily="18" charset="0"/>
                          <a:ea typeface="Times New Roman" panose="02020603050405020304" pitchFamily="18" charset="0"/>
                          <a:cs typeface="Times New Roman" panose="02020603050405020304" pitchFamily="18" charset="0"/>
                        </a:rPr>
                        <m:t>kJ</m:t>
                      </m:r>
                      <m:r>
                        <a:rPr lang="en-US">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a:effectLst/>
                          <a:latin typeface="Cambria Math" panose="02040503050406030204" pitchFamily="18" charset="0"/>
                          <a:ea typeface="Times New Roman" panose="02020603050405020304" pitchFamily="18" charset="0"/>
                          <a:cs typeface="Times New Roman" panose="02020603050405020304" pitchFamily="18" charset="0"/>
                        </a:rPr>
                        <m:t>m</m:t>
                      </m:r>
                      <m:r>
                        <a:rPr lang="en-US" baseline="30000">
                          <a:effectLst/>
                          <a:latin typeface="Cambria Math" panose="02040503050406030204" pitchFamily="18" charset="0"/>
                          <a:ea typeface="Times New Roman" panose="02020603050405020304" pitchFamily="18" charset="0"/>
                          <a:cs typeface="Times New Roman" panose="02020603050405020304" pitchFamily="18" charset="0"/>
                        </a:rPr>
                        <m:t>2 </m:t>
                      </m:r>
                      <m:r>
                        <a:rPr lang="en-US">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a:effectLst/>
                          <a:latin typeface="Cambria Math" panose="02040503050406030204" pitchFamily="18" charset="0"/>
                          <a:ea typeface="Times New Roman" panose="02020603050405020304" pitchFamily="18" charset="0"/>
                          <a:cs typeface="Times New Roman" panose="02020603050405020304" pitchFamily="18" charset="0"/>
                        </a:rPr>
                        <m:t>h</m:t>
                      </m:r>
                    </m:oMath>
                  </m:oMathPara>
                </a14:m>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141927" y="1285749"/>
                <a:ext cx="9431628" cy="1594667"/>
              </a:xfrm>
              <a:prstGeom prst="rect">
                <a:avLst/>
              </a:prstGeom>
              <a:blipFill rotWithShape="0">
                <a:blip r:embed="rId2"/>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1851242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404" y="233434"/>
            <a:ext cx="11951595" cy="6001643"/>
          </a:xfrm>
          <a:prstGeom prst="rect">
            <a:avLst/>
          </a:prstGeom>
        </p:spPr>
        <p:txBody>
          <a:bodyPr wrap="square">
            <a:spAutoFit/>
          </a:bodyPr>
          <a:lstStyle/>
          <a:p>
            <a:pPr algn="just">
              <a:lnSpc>
                <a:spcPct val="200000"/>
              </a:lnSpc>
            </a:pPr>
            <a:r>
              <a:rPr lang="en-IN" sz="2400" b="1" dirty="0" smtClean="0">
                <a:effectLst/>
                <a:latin typeface="Times New Roman" panose="02020603050405020304" pitchFamily="18" charset="0"/>
                <a:ea typeface="Times New Roman" panose="02020603050405020304" pitchFamily="18" charset="0"/>
              </a:rPr>
              <a:t>Conventional and Non-conventional energy resources</a:t>
            </a:r>
            <a:endParaRPr lang="en-IN" sz="2400" dirty="0" smtClean="0">
              <a:effectLst/>
              <a:latin typeface="Times New Roman" panose="02020603050405020304" pitchFamily="18" charset="0"/>
              <a:ea typeface="Times New Roman" panose="02020603050405020304" pitchFamily="18" charset="0"/>
            </a:endParaRPr>
          </a:p>
          <a:p>
            <a:pPr algn="just">
              <a:lnSpc>
                <a:spcPct val="200000"/>
              </a:lnSpc>
            </a:pPr>
            <a:r>
              <a:rPr lang="en-IN" sz="2400" b="1" dirty="0" smtClean="0">
                <a:effectLst/>
                <a:latin typeface="Times New Roman" panose="02020603050405020304" pitchFamily="18" charset="0"/>
                <a:ea typeface="Times New Roman" panose="02020603050405020304" pitchFamily="18" charset="0"/>
              </a:rPr>
              <a:t>Conventional Energy</a:t>
            </a:r>
            <a:endParaRPr lang="en-IN" sz="2400" dirty="0" smtClean="0">
              <a:effectLst/>
              <a:latin typeface="Times New Roman" panose="02020603050405020304" pitchFamily="18" charset="0"/>
              <a:ea typeface="Times New Roman" panose="02020603050405020304" pitchFamily="18" charset="0"/>
            </a:endParaRPr>
          </a:p>
          <a:p>
            <a:pPr algn="just">
              <a:lnSpc>
                <a:spcPct val="200000"/>
              </a:lnSpc>
            </a:pPr>
            <a:r>
              <a:rPr lang="en-IN" sz="2400" dirty="0" smtClean="0">
                <a:effectLst/>
                <a:latin typeface="Times New Roman" panose="02020603050405020304" pitchFamily="18" charset="0"/>
                <a:ea typeface="Times New Roman" panose="02020603050405020304" pitchFamily="18" charset="0"/>
              </a:rPr>
              <a:t>Conventional energy resources which are being traditionally used for many decades and were in common use around oil crisis of 1973 are called conventional energy resources, e.g., fossil fuel, nuclear and hydro resources.</a:t>
            </a:r>
          </a:p>
          <a:p>
            <a:pPr algn="just">
              <a:lnSpc>
                <a:spcPct val="200000"/>
              </a:lnSpc>
            </a:pPr>
            <a:r>
              <a:rPr lang="en-IN" sz="2400" b="1" dirty="0" smtClean="0">
                <a:effectLst/>
                <a:latin typeface="Times New Roman" panose="02020603050405020304" pitchFamily="18" charset="0"/>
                <a:ea typeface="Times New Roman" panose="02020603050405020304" pitchFamily="18" charset="0"/>
              </a:rPr>
              <a:t>Non-conventional energy</a:t>
            </a:r>
            <a:endParaRPr lang="en-IN" sz="2400" dirty="0" smtClean="0">
              <a:effectLst/>
              <a:latin typeface="Times New Roman" panose="02020603050405020304" pitchFamily="18" charset="0"/>
              <a:ea typeface="Times New Roman" panose="02020603050405020304" pitchFamily="18" charset="0"/>
            </a:endParaRPr>
          </a:p>
          <a:p>
            <a:pPr algn="just">
              <a:lnSpc>
                <a:spcPct val="200000"/>
              </a:lnSpc>
            </a:pPr>
            <a:r>
              <a:rPr lang="en-IN" sz="2400" dirty="0" smtClean="0">
                <a:effectLst/>
                <a:latin typeface="Times New Roman" panose="02020603050405020304" pitchFamily="18" charset="0"/>
                <a:ea typeface="Times New Roman" panose="02020603050405020304" pitchFamily="18" charset="0"/>
              </a:rPr>
              <a:t>Non-conventional energy resources which are considered for large scale use after oil crisis of 1973, are called non-conventional energy sources, e.g., solar, wind, biomass, etc.</a:t>
            </a:r>
            <a:endParaRPr lang="en-IN"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803081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887" y="201359"/>
            <a:ext cx="11685431" cy="1200329"/>
          </a:xfrm>
          <a:prstGeom prst="rect">
            <a:avLst/>
          </a:prstGeom>
        </p:spPr>
        <p:txBody>
          <a:bodyPr wrap="square">
            <a:spAutoFit/>
          </a:bodyPr>
          <a:lstStyle/>
          <a:p>
            <a:pPr marL="71755" algn="just"/>
            <a:r>
              <a:rPr lang="en-IN" sz="2400" b="1" u="wavy" dirty="0" smtClean="0">
                <a:effectLst/>
                <a:latin typeface="Times New Roman" panose="02020603050405020304" pitchFamily="18" charset="0"/>
                <a:ea typeface="Times New Roman" panose="02020603050405020304" pitchFamily="18" charset="0"/>
                <a:cs typeface="Times New Roman" panose="02020603050405020304" pitchFamily="18" charset="0"/>
              </a:rPr>
              <a:t>Various forms of Renewable Energy</a:t>
            </a:r>
            <a:endParaRPr lang="en-IN"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IN" sz="2400" dirty="0" smtClean="0">
                <a:effectLst/>
                <a:latin typeface="Times New Roman" panose="02020603050405020304" pitchFamily="18" charset="0"/>
                <a:ea typeface="Calibri" panose="020F0502020204030204" pitchFamily="34" charset="0"/>
                <a:cs typeface="Times New Roman" panose="02020603050405020304" pitchFamily="18" charset="0"/>
              </a:rPr>
              <a:t>Renewable energy. ‘Energy obtained from natural and persistent flows of energy occurring in the immediate environment’. An obvious example is solar (sunshine) energy</a:t>
            </a:r>
            <a:endParaRPr lang="en-IN"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188887" y="1314723"/>
            <a:ext cx="11685431" cy="4161845"/>
          </a:xfrm>
          <a:prstGeom prst="rect">
            <a:avLst/>
          </a:prstGeom>
        </p:spPr>
        <p:txBody>
          <a:bodyPr wrap="square">
            <a:spAutoFit/>
          </a:bodyPr>
          <a:lstStyle/>
          <a:p>
            <a:pPr>
              <a:lnSpc>
                <a:spcPct val="107000"/>
              </a:lnSpc>
              <a:spcAft>
                <a:spcPts val="800"/>
              </a:spcAft>
            </a:pPr>
            <a:r>
              <a:rPr lang="en-IN" sz="2400" b="1" dirty="0" smtClean="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Solar Energy</a:t>
            </a:r>
            <a:endParaRPr lang="en-IN"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Electricity can be generated from solar energy in two ways:</a:t>
            </a:r>
            <a:endParaRPr lang="en-IN"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IN"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Photovoltaic Electricity </a:t>
            </a:r>
            <a:r>
              <a:rPr lang="en-IN"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generates electricity by absorbing direct sunlight through photovoltaic cells.</a:t>
            </a:r>
            <a:endParaRPr lang="en-IN" sz="24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endParaRPr lang="en-IN"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endParaRPr lang="en-IN"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IN"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Solar-Thermal Electricity </a:t>
            </a:r>
            <a:r>
              <a:rPr lang="en-IN"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solar collector with a mirrored surface reflects sunlight onto a receiver, which heats a liquid. This heated liquid is used to produce steam, which generates electricity.</a:t>
            </a:r>
            <a:endParaRPr lang="en-I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5820177" y="2739040"/>
            <a:ext cx="3774584" cy="1400175"/>
          </a:xfrm>
          <a:prstGeom prst="rect">
            <a:avLst/>
          </a:prstGeom>
        </p:spPr>
      </p:pic>
      <p:pic>
        <p:nvPicPr>
          <p:cNvPr id="8" name="Picture 6" descr="https://www.esru.strath.ac.uk/EandE/Web_sites/02-03/zero_emission_bldgs/descripsolarcollectors_files/image00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5439" y="5042739"/>
            <a:ext cx="5545991" cy="1771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4026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163" y="1045156"/>
            <a:ext cx="11788462" cy="3534878"/>
          </a:xfrm>
          <a:prstGeom prst="rect">
            <a:avLst/>
          </a:prstGeom>
        </p:spPr>
        <p:txBody>
          <a:bodyPr wrap="square">
            <a:spAutoFit/>
          </a:bodyPr>
          <a:lstStyle/>
          <a:p>
            <a:pPr algn="just">
              <a:lnSpc>
                <a:spcPct val="107000"/>
              </a:lnSpc>
              <a:spcAft>
                <a:spcPts val="800"/>
              </a:spcAft>
            </a:pPr>
            <a:r>
              <a:rPr lang="en-IN" sz="2400" b="1" dirty="0" smtClean="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Wind Energy</a:t>
            </a:r>
            <a:endParaRPr lang="en-IN"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Wind energy is the kinetic energy associated with atmospheric air movement.</a:t>
            </a:r>
            <a:endParaRPr lang="en-IN" sz="24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Wind turbines convert wind energy into mechanical power, which is then converted to electric power to generate electricity. Wind creates lift on the blades, which causes the blades to turn (similar to the effect on airplane wings).The blades are attached to a drive shaft that rotates an electric generator, which generates electricity.</a:t>
            </a:r>
            <a:endParaRPr lang="en-IN" sz="24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Due to its strength and efficiency, horizontal axis wind turbines are the most often utilized turbines.</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6838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081825" y="1209741"/>
            <a:ext cx="9775065" cy="5306969"/>
          </a:xfrm>
          <a:prstGeom prst="rect">
            <a:avLst/>
          </a:prstGeom>
          <a:noFill/>
          <a:ln>
            <a:noFill/>
          </a:ln>
        </p:spPr>
      </p:pic>
    </p:spTree>
    <p:extLst>
      <p:ext uri="{BB962C8B-B14F-4D97-AF65-F5344CB8AC3E}">
        <p14:creationId xmlns:p14="http://schemas.microsoft.com/office/powerpoint/2010/main" val="2826976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748</TotalTime>
  <Words>3141</Words>
  <Application>Microsoft Office PowerPoint</Application>
  <PresentationFormat>Widescreen</PresentationFormat>
  <Paragraphs>236</Paragraphs>
  <Slides>52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52</vt:i4>
      </vt:variant>
    </vt:vector>
  </HeadingPairs>
  <TitlesOfParts>
    <vt:vector size="64" baseType="lpstr">
      <vt:lpstr>Arial</vt:lpstr>
      <vt:lpstr>Calibri</vt:lpstr>
      <vt:lpstr>Calibri Light</vt:lpstr>
      <vt:lpstr>Cambria Math</vt:lpstr>
      <vt:lpstr>Courier New</vt:lpstr>
      <vt:lpstr>OptimaLTStd-Bold</vt:lpstr>
      <vt:lpstr>PalatinoLTStd-Roman</vt:lpstr>
      <vt:lpstr>Poppins</vt:lpstr>
      <vt:lpstr>Roboto</vt:lpstr>
      <vt:lpstr>Symbol</vt:lpstr>
      <vt:lpstr>Times New Roman</vt:lpstr>
      <vt:lpstr>Office Theme</vt:lpstr>
      <vt:lpstr>UNIT-I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UNIT-I</dc:title>
  <dc:creator>Dell</dc:creator>
  <cp:lastModifiedBy>Dell</cp:lastModifiedBy>
  <cp:revision>49</cp:revision>
  <dcterms:created xsi:type="dcterms:W3CDTF">2023-07-11T05:04:55Z</dcterms:created>
  <dcterms:modified xsi:type="dcterms:W3CDTF">2024-07-29T04:21:06Z</dcterms:modified>
</cp:coreProperties>
</file>